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0" r:id="rId3"/>
    <p:sldId id="407" r:id="rId4"/>
    <p:sldId id="408" r:id="rId5"/>
    <p:sldId id="409" r:id="rId6"/>
    <p:sldId id="410" r:id="rId7"/>
    <p:sldId id="411" r:id="rId8"/>
    <p:sldId id="412" r:id="rId9"/>
    <p:sldId id="413" r:id="rId10"/>
    <p:sldId id="415" r:id="rId11"/>
    <p:sldId id="416" r:id="rId12"/>
    <p:sldId id="419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428" r:id="rId21"/>
    <p:sldId id="331" r:id="rId22"/>
    <p:sldId id="332" r:id="rId23"/>
    <p:sldId id="333" r:id="rId24"/>
    <p:sldId id="436" r:id="rId25"/>
    <p:sldId id="433" r:id="rId26"/>
    <p:sldId id="434" r:id="rId27"/>
    <p:sldId id="435" r:id="rId2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pitchFamily="34" charset="0"/>
      <p:regular r:id="rId35"/>
      <p:italic r:id="rId36"/>
    </p:embeddedFont>
    <p:embeddedFont>
      <p:font typeface="나눔고딕" panose="020D0604000000000000" pitchFamily="50" charset="-127"/>
      <p:regular r:id="rId37"/>
      <p:bold r:id="rId38"/>
    </p:embeddedFont>
    <p:embeddedFont>
      <p:font typeface="나눔고딕 Bold" panose="020D0804000000000000" pitchFamily="50" charset="-127"/>
      <p:bold r:id="rId39"/>
    </p:embeddedFont>
    <p:embeddedFont>
      <p:font typeface="나눔고딕 ExtraBold" panose="020D0904000000000000" pitchFamily="50" charset="-127"/>
      <p:bold r:id="rId40"/>
    </p:embeddedFont>
    <p:embeddedFont>
      <p:font typeface="나눔바른고딕" panose="020B0603020101020101" pitchFamily="50" charset="-127"/>
      <p:regular r:id="rId41"/>
      <p:bold r:id="rId42"/>
    </p:embeddedFont>
    <p:embeddedFont>
      <p:font typeface="맑은 고딕" panose="020B0503020000020004" pitchFamily="50" charset="-127"/>
      <p:regular r:id="rId43"/>
      <p:bold r:id="rId44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0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996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DCF2F8"/>
    <a:srgbClr val="DAE3F3"/>
    <a:srgbClr val="E92575"/>
    <a:srgbClr val="008890"/>
    <a:srgbClr val="E6D4E3"/>
    <a:srgbClr val="E1EFD4"/>
    <a:srgbClr val="FBE7D4"/>
    <a:srgbClr val="E0E4E7"/>
    <a:srgbClr val="C6E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140"/>
        <p:guide pos="3792"/>
        <p:guide pos="816"/>
        <p:guide pos="240"/>
        <p:guide pos="480"/>
        <p:guide pos="624"/>
        <p:guide orient="horz" pos="420"/>
        <p:guide orient="horz" pos="996"/>
        <p:guide orient="horz" pos="90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51DDFBF1-4B0D-4E2D-A792-9C31FE1D441A}"/>
    <pc:docChg chg="modSld">
      <pc:chgData name="김 민영" userId="c13ed9b5fecac607" providerId="LiveId" clId="{51DDFBF1-4B0D-4E2D-A792-9C31FE1D441A}" dt="2023-05-18T06:28:20.588" v="0"/>
      <pc:docMkLst>
        <pc:docMk/>
      </pc:docMkLst>
      <pc:sldChg chg="modSp mod">
        <pc:chgData name="김 민영" userId="c13ed9b5fecac607" providerId="LiveId" clId="{51DDFBF1-4B0D-4E2D-A792-9C31FE1D441A}" dt="2023-05-18T06:28:20.588" v="0"/>
        <pc:sldMkLst>
          <pc:docMk/>
          <pc:sldMk cId="896700016" sldId="256"/>
        </pc:sldMkLst>
        <pc:spChg chg="mod">
          <ac:chgData name="김 민영" userId="c13ed9b5fecac607" providerId="LiveId" clId="{51DDFBF1-4B0D-4E2D-A792-9C31FE1D441A}" dt="2023-05-18T06:28:20.588" v="0"/>
          <ac:spMkLst>
            <pc:docMk/>
            <pc:sldMk cId="896700016" sldId="256"/>
            <ac:spMk id="2" creationId="{F1940D18-9E2B-AA06-163F-93967D3D8B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3F87F27A-F226-D6B6-757E-91439396124B}"/>
              </a:ext>
            </a:extLst>
          </p:cNvPr>
          <p:cNvSpPr/>
          <p:nvPr userDrawn="1"/>
        </p:nvSpPr>
        <p:spPr>
          <a:xfrm>
            <a:off x="0" y="238047"/>
            <a:ext cx="3048000" cy="268988"/>
          </a:xfrm>
          <a:custGeom>
            <a:avLst/>
            <a:gdLst>
              <a:gd name="connsiteX0" fmla="*/ 0 w 2895600"/>
              <a:gd name="connsiteY0" fmla="*/ 0 h 268988"/>
              <a:gd name="connsiteX1" fmla="*/ 2895600 w 2895600"/>
              <a:gd name="connsiteY1" fmla="*/ 0 h 268988"/>
              <a:gd name="connsiteX2" fmla="*/ 2693265 w 2895600"/>
              <a:gd name="connsiteY2" fmla="*/ 268988 h 268988"/>
              <a:gd name="connsiteX3" fmla="*/ 0 w 2895600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68988">
                <a:moveTo>
                  <a:pt x="0" y="0"/>
                </a:moveTo>
                <a:lnTo>
                  <a:pt x="2895600" y="0"/>
                </a:lnTo>
                <a:lnTo>
                  <a:pt x="2693265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B70AAB-18F3-E05F-6CD3-F7847A0CE233}"/>
              </a:ext>
            </a:extLst>
          </p:cNvPr>
          <p:cNvSpPr txBox="1"/>
          <p:nvPr userDrawn="1"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9D1A5E67-C939-4D7B-1B1F-148C6FC087C2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7FB7A6-760A-51BA-69D4-1F15E0919450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10.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과학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여행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81150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두 물체 중에서 어느 쪽에 있는 물체가 더 무거울까요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나무판자의 수평을 잡으려면 어떻게 해야 할까요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1</a:t>
              </a:r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A6F78CC5-EFEC-5065-EF97-7F6C59EF6CD4}"/>
              </a:ext>
            </a:extLst>
          </p:cNvPr>
          <p:cNvGrpSpPr/>
          <p:nvPr/>
        </p:nvGrpSpPr>
        <p:grpSpPr>
          <a:xfrm>
            <a:off x="1600200" y="2876550"/>
            <a:ext cx="5486400" cy="1371600"/>
            <a:chOff x="1524000" y="2495550"/>
            <a:chExt cx="5486400" cy="1371600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4A925295-5938-C07F-EEAB-0F4F8B41AD09}"/>
                </a:ext>
              </a:extLst>
            </p:cNvPr>
            <p:cNvGrpSpPr/>
            <p:nvPr/>
          </p:nvGrpSpPr>
          <p:grpSpPr>
            <a:xfrm>
              <a:off x="1524000" y="2571750"/>
              <a:ext cx="5486400" cy="1196013"/>
              <a:chOff x="1577041" y="3386394"/>
              <a:chExt cx="6739537" cy="1333959"/>
            </a:xfrm>
          </p:grpSpPr>
          <p:pic>
            <p:nvPicPr>
              <p:cNvPr id="12" name="그림 11">
                <a:extLst>
                  <a:ext uri="{FF2B5EF4-FFF2-40B4-BE49-F238E27FC236}">
                    <a16:creationId xmlns:a16="http://schemas.microsoft.com/office/drawing/2014/main" id="{020A2A4F-9F4A-9DDE-F80C-45C581C03C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73263" y="3386394"/>
                <a:ext cx="4713902" cy="1333959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77EB17-516C-7FD7-86F6-3EEA65D6C309}"/>
                  </a:ext>
                </a:extLst>
              </p:cNvPr>
              <p:cNvSpPr txBox="1"/>
              <p:nvPr/>
            </p:nvSpPr>
            <p:spPr>
              <a:xfrm>
                <a:off x="1577041" y="4053373"/>
                <a:ext cx="1005749" cy="514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algn="just" fontAlgn="ctr">
                  <a:lnSpc>
                    <a:spcPct val="120000"/>
                  </a:lnSpc>
                  <a:defRPr sz="3000" b="0"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왼쪽</a:t>
                </a:r>
                <a:endPara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62725A-EE4A-745F-BCED-42CE4FC855AD}"/>
                  </a:ext>
                </a:extLst>
              </p:cNvPr>
              <p:cNvSpPr txBox="1"/>
              <p:nvPr/>
            </p:nvSpPr>
            <p:spPr>
              <a:xfrm>
                <a:off x="7018209" y="4053373"/>
                <a:ext cx="1298369" cy="514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algn="just" fontAlgn="ctr">
                  <a:lnSpc>
                    <a:spcPct val="120000"/>
                  </a:lnSpc>
                  <a:defRPr sz="3000" b="0"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오른쪽</a:t>
                </a:r>
                <a:endPara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11" name="모서리가 둥근 직사각형 38">
              <a:extLst>
                <a:ext uri="{FF2B5EF4-FFF2-40B4-BE49-F238E27FC236}">
                  <a16:creationId xmlns:a16="http://schemas.microsoft.com/office/drawing/2014/main" id="{EC33BDED-4EFB-D20A-4798-61FFC62F317E}"/>
                </a:ext>
              </a:extLst>
            </p:cNvPr>
            <p:cNvSpPr/>
            <p:nvPr/>
          </p:nvSpPr>
          <p:spPr>
            <a:xfrm>
              <a:off x="2286000" y="2495550"/>
              <a:ext cx="3733800" cy="13716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3BBFED86-5CD6-DDCC-4D07-AA734C21E978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FB1668-5AF2-AB5E-6E78-7DBF188EC9AB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3037489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81150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두 물체 중에서 어느 쪽에 있는 물체가 더 무거울까요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나무판자의 수평을 잡으려면 어떻게 해야 할까요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1</a:t>
              </a:r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2" name="그룹 12">
            <a:extLst>
              <a:ext uri="{FF2B5EF4-FFF2-40B4-BE49-F238E27FC236}">
                <a16:creationId xmlns:a16="http://schemas.microsoft.com/office/drawing/2014/main" id="{4CCCB737-47D0-280A-FEEC-3ED3AE84442D}"/>
              </a:ext>
            </a:extLst>
          </p:cNvPr>
          <p:cNvGrpSpPr/>
          <p:nvPr/>
        </p:nvGrpSpPr>
        <p:grpSpPr>
          <a:xfrm>
            <a:off x="838200" y="2647950"/>
            <a:ext cx="7748554" cy="1569660"/>
            <a:chOff x="3238094" y="1523691"/>
            <a:chExt cx="5510370" cy="1296144"/>
          </a:xfrm>
        </p:grpSpPr>
        <p:sp>
          <p:nvSpPr>
            <p:cNvPr id="4" name="모서리가 둥근 직사각형 73">
              <a:extLst>
                <a:ext uri="{FF2B5EF4-FFF2-40B4-BE49-F238E27FC236}">
                  <a16:creationId xmlns:a16="http://schemas.microsoft.com/office/drawing/2014/main" id="{04B87D0C-DB4E-372F-C382-F5462766B230}"/>
                </a:ext>
              </a:extLst>
            </p:cNvPr>
            <p:cNvSpPr/>
            <p:nvPr/>
          </p:nvSpPr>
          <p:spPr>
            <a:xfrm>
              <a:off x="3238094" y="1523691"/>
              <a:ext cx="5510370" cy="1296144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9" name="모서리가 둥근 직사각형 74">
              <a:extLst>
                <a:ext uri="{FF2B5EF4-FFF2-40B4-BE49-F238E27FC236}">
                  <a16:creationId xmlns:a16="http://schemas.microsoft.com/office/drawing/2014/main" id="{0226EC01-6F3B-FE09-DAA2-279928C163BA}"/>
                </a:ext>
              </a:extLst>
            </p:cNvPr>
            <p:cNvSpPr/>
            <p:nvPr/>
          </p:nvSpPr>
          <p:spPr>
            <a:xfrm>
              <a:off x="3258403" y="1533377"/>
              <a:ext cx="5464800" cy="1258023"/>
            </a:xfrm>
            <a:prstGeom prst="roundRect">
              <a:avLst>
                <a:gd name="adj" fmla="val 15414"/>
              </a:avLst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06C33D8-C032-7199-E5E8-66C5BDE2D142}"/>
              </a:ext>
            </a:extLst>
          </p:cNvPr>
          <p:cNvSpPr txBox="1"/>
          <p:nvPr/>
        </p:nvSpPr>
        <p:spPr>
          <a:xfrm>
            <a:off x="1012788" y="2628596"/>
            <a:ext cx="735800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>
              <a:lnSpc>
                <a:spcPts val="3000"/>
              </a:lnSpc>
              <a:defRPr sz="280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r>
              <a:rPr lang="ko-KR" altLang="en-US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왼쪽에 있는 물체가 더 무겁다</a:t>
            </a:r>
            <a:r>
              <a:rPr lang="en-US" altLang="ko-KR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42900" indent="-34290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r>
              <a:rPr lang="ko-KR" altLang="en-US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수평을 맞추기 위해서는 왼쪽의 물체를 </a:t>
            </a:r>
            <a:r>
              <a:rPr lang="ko-KR" altLang="en-US" sz="2000" spc="-15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받침점</a:t>
            </a:r>
            <a:r>
              <a:rPr lang="ko-KR" altLang="en-US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가까이 이동하거나 오른쪽 물체를 </a:t>
            </a:r>
            <a:r>
              <a:rPr lang="ko-KR" altLang="en-US" sz="2000" spc="-15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받침점으로부터</a:t>
            </a:r>
            <a:r>
              <a:rPr lang="ko-KR" altLang="en-US" sz="20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멀리 이동해야 한다</a:t>
            </a:r>
            <a:r>
              <a:rPr lang="en-US" altLang="ko-KR" sz="2400" spc="-15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F95EB8C7-7592-F47C-5231-8B962A7DC64D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3611B2-A357-C0C2-BD2B-F58CD971F7D5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38568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23923"/>
            <a:ext cx="7917607" cy="150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비교하려는 물체를 받침점으로부터 각각 같은 거리의 </a:t>
            </a:r>
            <a:endParaRPr kumimoji="0" lang="en-US" altLang="ko-KR" sz="2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나무판자 위에 올려놓고 기울어진 쪽을 알아봅니다</a:t>
            </a:r>
            <a:r>
              <a:rPr kumimoji="0"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이때</a:t>
            </a:r>
            <a:r>
              <a:rPr kumimoji="0"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기울어진 쪽에 있는 물체가 더 무겁습니다</a:t>
            </a:r>
            <a:r>
              <a:rPr kumimoji="0"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1</a:t>
              </a:r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0A715F4C-50A7-FE87-C01F-9AC606FDC9D5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60AAC7-A064-0DCF-8417-54E318BC74EE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3065412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957" y="2434521"/>
            <a:ext cx="4382087" cy="2466502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92724"/>
            <a:ext cx="8382000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 시작 버튼을 누르고 게임을 시작합니다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게임은 물질의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성질을 이용하여 티노의 알을 무사히 둥지에 배달하는 퍼즐 게임입니다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9" name="모서리가 둥근 직사각형 38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9865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23" y="2433384"/>
            <a:ext cx="4409173" cy="2477992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4636"/>
            <a:ext cx="8382000" cy="93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 지금 배우는 물체의 무게 단원 및 수평잡기의 원리와  관련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를 선택해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021497" y="2882459"/>
            <a:ext cx="1093303" cy="15180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3128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362" y="2426759"/>
            <a:ext cx="4397934" cy="248461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내에서 원하는 레벨을 선택해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1925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4" y="2413711"/>
            <a:ext cx="4408591" cy="2497665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46173"/>
            <a:ext cx="8382000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기본적인 게임 방법은 아래 쪽의 블록을 이용하여 티노의 알이 지나갈 수 있는 길을 만들어 주는 것입니다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3222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963" y="2406053"/>
            <a:ext cx="4410334" cy="2527898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5715000" y="249555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114800" y="3333750"/>
            <a:ext cx="83820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006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5" y="2406053"/>
            <a:ext cx="4408591" cy="2505324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6161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705" y="2406052"/>
            <a:ext cx="4408591" cy="2505324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물음표 버튼을 클릭하면 설명이 나오고 안내를 받을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02924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시소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수평대와 관련된 나의 경험을 떠올리고 발표해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9" name="Rectangle 304">
            <a:extLst>
              <a:ext uri="{FF2B5EF4-FFF2-40B4-BE49-F238E27FC236}">
                <a16:creationId xmlns:a16="http://schemas.microsoft.com/office/drawing/2014/main" id="{A4600192-CF41-BA66-C935-ADCF43BE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646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수평을 잘 잡기 위해서 어떤 방법이나 전략이 필요했습니까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7C0CF28-B4ED-8EA2-8995-CDD99F497A68}"/>
              </a:ext>
            </a:extLst>
          </p:cNvPr>
          <p:cNvGrpSpPr/>
          <p:nvPr/>
        </p:nvGrpSpPr>
        <p:grpSpPr>
          <a:xfrm>
            <a:off x="381000" y="2190750"/>
            <a:ext cx="259914" cy="307777"/>
            <a:chOff x="408987" y="1604385"/>
            <a:chExt cx="137448" cy="170208"/>
          </a:xfrm>
        </p:grpSpPr>
        <p:sp>
          <p:nvSpPr>
            <p:cNvPr id="12" name="사각형: 잘린 대각선 방향 모서리 56">
              <a:extLst>
                <a:ext uri="{FF2B5EF4-FFF2-40B4-BE49-F238E27FC236}">
                  <a16:creationId xmlns:a16="http://schemas.microsoft.com/office/drawing/2014/main" id="{00E84DCA-9464-376F-8B42-9E7A87922DA0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A07753-996A-1FE4-CC94-C62988A607A4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14" name="그림 13">
            <a:extLst>
              <a:ext uri="{FF2B5EF4-FFF2-40B4-BE49-F238E27FC236}">
                <a16:creationId xmlns:a16="http://schemas.microsoft.com/office/drawing/2014/main" id="{C039C6BE-AF7F-8526-5685-CFE2C01B1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3" b="2803"/>
          <a:stretch/>
        </p:blipFill>
        <p:spPr>
          <a:xfrm>
            <a:off x="1676400" y="2571750"/>
            <a:ext cx="5105400" cy="2420663"/>
          </a:xfrm>
          <a:prstGeom prst="roundRect">
            <a:avLst/>
          </a:prstGeom>
        </p:spPr>
      </p:pic>
      <p:sp>
        <p:nvSpPr>
          <p:cNvPr id="20" name="모서리가 둥근 직사각형 38">
            <a:extLst>
              <a:ext uri="{FF2B5EF4-FFF2-40B4-BE49-F238E27FC236}">
                <a16:creationId xmlns:a16="http://schemas.microsoft.com/office/drawing/2014/main" id="{F4E290DD-1A6A-98F9-7CF1-7129A5B4350C}"/>
              </a:ext>
            </a:extLst>
          </p:cNvPr>
          <p:cNvSpPr/>
          <p:nvPr/>
        </p:nvSpPr>
        <p:spPr>
          <a:xfrm>
            <a:off x="1676400" y="2571750"/>
            <a:ext cx="5105400" cy="2387856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6FD712C9-C515-2C80-5B23-7245445F541A}"/>
              </a:ext>
            </a:extLst>
          </p:cNvPr>
          <p:cNvSpPr/>
          <p:nvPr/>
        </p:nvSpPr>
        <p:spPr>
          <a:xfrm flipV="1">
            <a:off x="-1" y="1142798"/>
            <a:ext cx="7219009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F2DCB7-BE84-AB13-B36E-7AE09B105F28}"/>
              </a:ext>
            </a:extLst>
          </p:cNvPr>
          <p:cNvSpPr txBox="1"/>
          <p:nvPr/>
        </p:nvSpPr>
        <p:spPr>
          <a:xfrm>
            <a:off x="276306" y="819150"/>
            <a:ext cx="7038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시소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수평대와 관련된 나의 경험 떠올리기</a:t>
            </a:r>
          </a:p>
        </p:txBody>
      </p:sp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68991"/>
            <a:ext cx="7917607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 알은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종류의 물질로 각각 만들어져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사각형: 잘린 대각선 방향 모서리 56">
            <a:extLst>
              <a:ext uri="{FF2B5EF4-FFF2-40B4-BE49-F238E27FC236}">
                <a16:creationId xmlns:a16="http://schemas.microsoft.com/office/drawing/2014/main" id="{D0D453C4-5EC1-852B-417D-423E82C130DB}"/>
              </a:ext>
            </a:extLst>
          </p:cNvPr>
          <p:cNvSpPr/>
          <p:nvPr/>
        </p:nvSpPr>
        <p:spPr>
          <a:xfrm>
            <a:off x="914400" y="2038350"/>
            <a:ext cx="152400" cy="152400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9" name="Rectangle 304">
            <a:extLst>
              <a:ext uri="{FF2B5EF4-FFF2-40B4-BE49-F238E27FC236}">
                <a16:creationId xmlns:a16="http://schemas.microsoft.com/office/drawing/2014/main" id="{39395362-3940-3B90-E58C-38DB0FC07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62150"/>
            <a:ext cx="8305800" cy="636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 알을 이루는 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</a:t>
            </a:r>
            <a:r>
              <a:rPr kumimoji="0"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물질의 종류에 따라 티노의 알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(</a:t>
            </a:r>
            <a:r>
              <a:rPr kumimoji="0"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물체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)</a:t>
            </a:r>
            <a:r>
              <a:rPr kumimoji="0"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은 무게가 서로 다릅니다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알의 성질과 무게를 함께 알아 봅시다</a:t>
            </a:r>
            <a:r>
              <a:rPr kumimoji="0"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30" name="모서리가 둥근 직사각형 21">
            <a:extLst>
              <a:ext uri="{FF2B5EF4-FFF2-40B4-BE49-F238E27FC236}">
                <a16:creationId xmlns:a16="http://schemas.microsoft.com/office/drawing/2014/main" id="{67E029B0-7791-040C-700A-50B946D31AEF}"/>
              </a:ext>
            </a:extLst>
          </p:cNvPr>
          <p:cNvSpPr/>
          <p:nvPr/>
        </p:nvSpPr>
        <p:spPr>
          <a:xfrm>
            <a:off x="609600" y="3903306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나무알은 가벼운 편이다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>
              <a:lnSpc>
                <a:spcPct val="110000"/>
              </a:lnSpc>
            </a:pP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1" name="모서리가 둥근 직사각형 23">
            <a:extLst>
              <a:ext uri="{FF2B5EF4-FFF2-40B4-BE49-F238E27FC236}">
                <a16:creationId xmlns:a16="http://schemas.microsoft.com/office/drawing/2014/main" id="{73973EF7-F8BB-0E81-EACB-85968C5C56BA}"/>
              </a:ext>
            </a:extLst>
          </p:cNvPr>
          <p:cNvSpPr/>
          <p:nvPr/>
        </p:nvSpPr>
        <p:spPr>
          <a:xfrm>
            <a:off x="2544418" y="3903306"/>
            <a:ext cx="1951382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떨어질 때 돌을 부순다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타지 않는다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3" name="모서리가 둥근 직사각형 37">
            <a:extLst>
              <a:ext uri="{FF2B5EF4-FFF2-40B4-BE49-F238E27FC236}">
                <a16:creationId xmlns:a16="http://schemas.microsoft.com/office/drawing/2014/main" id="{4F101283-2760-9EC9-44C6-29DEC947432E}"/>
              </a:ext>
            </a:extLst>
          </p:cNvPr>
          <p:cNvSpPr/>
          <p:nvPr/>
        </p:nvSpPr>
        <p:spPr>
          <a:xfrm>
            <a:off x="4720803" y="3903306"/>
            <a:ext cx="2971800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돌에 떨어지면 깨진다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타지 않는다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유리알은 철알보다는 </a:t>
            </a:r>
            <a:b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lang="ko-KR" altLang="en-US" sz="12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가볍지만 나무나 플라스틱알보다는 무겁다</a:t>
            </a:r>
            <a:r>
              <a:rPr lang="en-US" altLang="ko-KR" sz="12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spc="-1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4" name="모서리가 둥근 직사각형 38">
            <a:extLst>
              <a:ext uri="{FF2B5EF4-FFF2-40B4-BE49-F238E27FC236}">
                <a16:creationId xmlns:a16="http://schemas.microsoft.com/office/drawing/2014/main" id="{2DC7ABD5-331D-88F3-8B5F-2229AE92F929}"/>
              </a:ext>
            </a:extLst>
          </p:cNvPr>
          <p:cNvSpPr/>
          <p:nvPr/>
        </p:nvSpPr>
        <p:spPr>
          <a:xfrm>
            <a:off x="6781800" y="3903306"/>
            <a:ext cx="2362200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불에 탄다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플라스틱 알은 가벼운 편이다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5" name="모서리가 둥근 직사각형 21">
            <a:extLst>
              <a:ext uri="{FF2B5EF4-FFF2-40B4-BE49-F238E27FC236}">
                <a16:creationId xmlns:a16="http://schemas.microsoft.com/office/drawing/2014/main" id="{A47711FB-D4CD-E796-7C40-9BE09FFF80AF}"/>
              </a:ext>
            </a:extLst>
          </p:cNvPr>
          <p:cNvSpPr/>
          <p:nvPr/>
        </p:nvSpPr>
        <p:spPr>
          <a:xfrm>
            <a:off x="2544417" y="4283386"/>
            <a:ext cx="2077561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철알은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무게가 가장 무겁다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8" name="모서리가 둥근 직사각형 21">
            <a:extLst>
              <a:ext uri="{FF2B5EF4-FFF2-40B4-BE49-F238E27FC236}">
                <a16:creationId xmlns:a16="http://schemas.microsoft.com/office/drawing/2014/main" id="{A8683EC9-AD81-CCBB-D88C-D2F8B8CADD62}"/>
              </a:ext>
            </a:extLst>
          </p:cNvPr>
          <p:cNvSpPr/>
          <p:nvPr/>
        </p:nvSpPr>
        <p:spPr>
          <a:xfrm>
            <a:off x="587256" y="4781550"/>
            <a:ext cx="8305471" cy="45903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알의 단단하기는 유리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&lt;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=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플라스틱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&lt;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철의 순입니다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더 단단한 물질에 부딪히면 더 약한 알을 깨집니다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F09C1CD5-C063-42F4-68AE-4EEC9BA061A0}"/>
              </a:ext>
            </a:extLst>
          </p:cNvPr>
          <p:cNvGrpSpPr/>
          <p:nvPr/>
        </p:nvGrpSpPr>
        <p:grpSpPr>
          <a:xfrm>
            <a:off x="781878" y="2626177"/>
            <a:ext cx="1423778" cy="1236962"/>
            <a:chOff x="781878" y="2626177"/>
            <a:chExt cx="1423778" cy="1236962"/>
          </a:xfrm>
        </p:grpSpPr>
        <p:pic>
          <p:nvPicPr>
            <p:cNvPr id="55" name="Picture 10">
              <a:extLst>
                <a:ext uri="{FF2B5EF4-FFF2-40B4-BE49-F238E27FC236}">
                  <a16:creationId xmlns:a16="http://schemas.microsoft.com/office/drawing/2014/main" id="{3B0149FA-7F3B-FCE6-ED5B-D450A11005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730" r="17882"/>
            <a:stretch/>
          </p:blipFill>
          <p:spPr>
            <a:xfrm>
              <a:off x="781878" y="2642295"/>
              <a:ext cx="1423778" cy="1204726"/>
            </a:xfrm>
            <a:prstGeom prst="roundRect">
              <a:avLst>
                <a:gd name="adj" fmla="val 8757"/>
              </a:avLst>
            </a:prstGeom>
            <a:noFill/>
            <a:ln>
              <a:noFill/>
            </a:ln>
            <a:effectLst/>
          </p:spPr>
        </p:pic>
        <p:sp>
          <p:nvSpPr>
            <p:cNvPr id="56" name="모서리가 둥근 직사각형 24">
              <a:extLst>
                <a:ext uri="{FF2B5EF4-FFF2-40B4-BE49-F238E27FC236}">
                  <a16:creationId xmlns:a16="http://schemas.microsoft.com/office/drawing/2014/main" id="{4D3F6C1D-D27B-6FD8-E4B2-688B3AABDBF5}"/>
                </a:ext>
              </a:extLst>
            </p:cNvPr>
            <p:cNvSpPr/>
            <p:nvPr/>
          </p:nvSpPr>
          <p:spPr>
            <a:xfrm>
              <a:off x="788453" y="2626177"/>
              <a:ext cx="1410630" cy="1236962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368126-505C-6E45-C7E5-10BE99150B6D}"/>
                </a:ext>
              </a:extLst>
            </p:cNvPr>
            <p:cNvSpPr txBox="1"/>
            <p:nvPr/>
          </p:nvSpPr>
          <p:spPr>
            <a:xfrm>
              <a:off x="1148457" y="3131336"/>
              <a:ext cx="6906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50" b="1" dirty="0">
                  <a:solidFill>
                    <a:srgbClr val="72B5EF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나무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B429F9E2-731B-570E-854F-A14031481E4A}"/>
              </a:ext>
            </a:extLst>
          </p:cNvPr>
          <p:cNvGrpSpPr/>
          <p:nvPr/>
        </p:nvGrpSpPr>
        <p:grpSpPr>
          <a:xfrm>
            <a:off x="2827245" y="2653072"/>
            <a:ext cx="1399819" cy="1229305"/>
            <a:chOff x="2678230" y="2653072"/>
            <a:chExt cx="1399819" cy="1229305"/>
          </a:xfrm>
        </p:grpSpPr>
        <p:pic>
          <p:nvPicPr>
            <p:cNvPr id="59" name="Picture 8">
              <a:extLst>
                <a:ext uri="{FF2B5EF4-FFF2-40B4-BE49-F238E27FC236}">
                  <a16:creationId xmlns:a16="http://schemas.microsoft.com/office/drawing/2014/main" id="{D5CA9330-3DB3-250D-A815-A3B1CCBF7D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837" t="331" r="18852" b="-331"/>
            <a:stretch/>
          </p:blipFill>
          <p:spPr>
            <a:xfrm>
              <a:off x="2687519" y="2659067"/>
              <a:ext cx="1381240" cy="1217316"/>
            </a:xfrm>
            <a:prstGeom prst="roundRect">
              <a:avLst>
                <a:gd name="adj" fmla="val 6650"/>
              </a:avLst>
            </a:prstGeom>
            <a:noFill/>
            <a:ln>
              <a:noFill/>
            </a:ln>
            <a:effectLst/>
          </p:spPr>
        </p:pic>
        <p:sp>
          <p:nvSpPr>
            <p:cNvPr id="60" name="모서리가 둥근 직사각형 28">
              <a:extLst>
                <a:ext uri="{FF2B5EF4-FFF2-40B4-BE49-F238E27FC236}">
                  <a16:creationId xmlns:a16="http://schemas.microsoft.com/office/drawing/2014/main" id="{A4D4EDD0-96EE-3444-B546-5520F85D769A}"/>
                </a:ext>
              </a:extLst>
            </p:cNvPr>
            <p:cNvSpPr/>
            <p:nvPr/>
          </p:nvSpPr>
          <p:spPr>
            <a:xfrm>
              <a:off x="2678230" y="2653072"/>
              <a:ext cx="1399819" cy="1229305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4E4D1CD-9111-57B6-682A-33A7FEE85A1E}"/>
                </a:ext>
              </a:extLst>
            </p:cNvPr>
            <p:cNvSpPr txBox="1"/>
            <p:nvPr/>
          </p:nvSpPr>
          <p:spPr>
            <a:xfrm>
              <a:off x="3032829" y="3154403"/>
              <a:ext cx="6906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50" b="1" dirty="0">
                  <a:solidFill>
                    <a:srgbClr val="72B5EF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철</a:t>
              </a:r>
            </a:p>
          </p:txBody>
        </p: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E239C0B0-8FB8-583E-E880-719C0337B890}"/>
              </a:ext>
            </a:extLst>
          </p:cNvPr>
          <p:cNvGrpSpPr/>
          <p:nvPr/>
        </p:nvGrpSpPr>
        <p:grpSpPr>
          <a:xfrm>
            <a:off x="4848653" y="2661649"/>
            <a:ext cx="1412888" cy="1268880"/>
            <a:chOff x="4606912" y="2661649"/>
            <a:chExt cx="1412888" cy="1268880"/>
          </a:xfrm>
        </p:grpSpPr>
        <p:sp>
          <p:nvSpPr>
            <p:cNvPr id="63" name="모서리가 둥근 직사각형 26">
              <a:extLst>
                <a:ext uri="{FF2B5EF4-FFF2-40B4-BE49-F238E27FC236}">
                  <a16:creationId xmlns:a16="http://schemas.microsoft.com/office/drawing/2014/main" id="{19A13EB6-F067-99C2-51F0-A608037F40F2}"/>
                </a:ext>
              </a:extLst>
            </p:cNvPr>
            <p:cNvSpPr/>
            <p:nvPr/>
          </p:nvSpPr>
          <p:spPr>
            <a:xfrm>
              <a:off x="4606912" y="2661649"/>
              <a:ext cx="1399819" cy="1229305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4" name="그룹 63">
              <a:extLst>
                <a:ext uri="{FF2B5EF4-FFF2-40B4-BE49-F238E27FC236}">
                  <a16:creationId xmlns:a16="http://schemas.microsoft.com/office/drawing/2014/main" id="{F85C0FF5-A901-6B33-9375-BBB929A71CB8}"/>
                </a:ext>
              </a:extLst>
            </p:cNvPr>
            <p:cNvGrpSpPr/>
            <p:nvPr/>
          </p:nvGrpSpPr>
          <p:grpSpPr>
            <a:xfrm>
              <a:off x="4634454" y="2667798"/>
              <a:ext cx="1385346" cy="1262731"/>
              <a:chOff x="4634454" y="2667798"/>
              <a:chExt cx="1385346" cy="1262731"/>
            </a:xfrm>
          </p:grpSpPr>
          <p:pic>
            <p:nvPicPr>
              <p:cNvPr id="65" name="Picture 7">
                <a:extLst>
                  <a:ext uri="{FF2B5EF4-FFF2-40B4-BE49-F238E27FC236}">
                    <a16:creationId xmlns:a16="http://schemas.microsoft.com/office/drawing/2014/main" id="{53F3FA03-79D6-1131-F2AC-D16969AD92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1167" t="2583" r="20534" b="-2583"/>
              <a:stretch/>
            </p:blipFill>
            <p:spPr>
              <a:xfrm>
                <a:off x="4634454" y="2667798"/>
                <a:ext cx="1385346" cy="1262731"/>
              </a:xfrm>
              <a:prstGeom prst="roundRect">
                <a:avLst>
                  <a:gd name="adj" fmla="val 12158"/>
                </a:avLst>
              </a:prstGeom>
              <a:noFill/>
              <a:ln>
                <a:noFill/>
              </a:ln>
              <a:effectLst/>
            </p:spPr>
          </p:pic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4502B7A-2119-1D6A-BCF5-036900DC39D5}"/>
                  </a:ext>
                </a:extLst>
              </p:cNvPr>
              <p:cNvSpPr txBox="1"/>
              <p:nvPr/>
            </p:nvSpPr>
            <p:spPr>
              <a:xfrm>
                <a:off x="4961511" y="3162980"/>
                <a:ext cx="69062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050" b="1" dirty="0">
                    <a:solidFill>
                      <a:srgbClr val="72B5EF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유리</a:t>
                </a:r>
              </a:p>
            </p:txBody>
          </p:sp>
        </p:grp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FDAB9635-C9D7-78D3-4757-1F5BB4490CB7}"/>
              </a:ext>
            </a:extLst>
          </p:cNvPr>
          <p:cNvGrpSpPr/>
          <p:nvPr/>
        </p:nvGrpSpPr>
        <p:grpSpPr>
          <a:xfrm>
            <a:off x="6883130" y="2673938"/>
            <a:ext cx="1409601" cy="1229305"/>
            <a:chOff x="6883130" y="2673938"/>
            <a:chExt cx="1409601" cy="1229305"/>
          </a:xfrm>
        </p:grpSpPr>
        <p:pic>
          <p:nvPicPr>
            <p:cNvPr id="68" name="Picture 9">
              <a:extLst>
                <a:ext uri="{FF2B5EF4-FFF2-40B4-BE49-F238E27FC236}">
                  <a16:creationId xmlns:a16="http://schemas.microsoft.com/office/drawing/2014/main" id="{3ACFADE9-F037-AC30-E1CF-1582E12150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145" r="20085"/>
            <a:stretch/>
          </p:blipFill>
          <p:spPr>
            <a:xfrm>
              <a:off x="6883130" y="2686228"/>
              <a:ext cx="1409601" cy="1204726"/>
            </a:xfrm>
            <a:prstGeom prst="roundRect">
              <a:avLst>
                <a:gd name="adj" fmla="val 10418"/>
              </a:avLst>
            </a:prstGeom>
            <a:noFill/>
            <a:ln>
              <a:noFill/>
            </a:ln>
            <a:effectLst/>
          </p:spPr>
        </p:pic>
        <p:sp>
          <p:nvSpPr>
            <p:cNvPr id="69" name="모서리가 둥근 직사각형 27">
              <a:extLst>
                <a:ext uri="{FF2B5EF4-FFF2-40B4-BE49-F238E27FC236}">
                  <a16:creationId xmlns:a16="http://schemas.microsoft.com/office/drawing/2014/main" id="{C7C908F2-FCB5-1682-6280-781D37321F43}"/>
                </a:ext>
              </a:extLst>
            </p:cNvPr>
            <p:cNvSpPr/>
            <p:nvPr/>
          </p:nvSpPr>
          <p:spPr>
            <a:xfrm>
              <a:off x="6888021" y="2673938"/>
              <a:ext cx="1399819" cy="1229305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EC1EE3C-8D0F-662C-DA92-9D250FB67124}"/>
                </a:ext>
              </a:extLst>
            </p:cNvPr>
            <p:cNvSpPr txBox="1"/>
            <p:nvPr/>
          </p:nvSpPr>
          <p:spPr>
            <a:xfrm>
              <a:off x="7242620" y="3175269"/>
              <a:ext cx="6906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50" b="1" dirty="0">
                  <a:solidFill>
                    <a:srgbClr val="72B5EF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플라스틱</a:t>
              </a:r>
            </a:p>
          </p:txBody>
        </p:sp>
      </p:grpSp>
      <p:sp>
        <p:nvSpPr>
          <p:cNvPr id="71" name="자유형: 도형 70">
            <a:extLst>
              <a:ext uri="{FF2B5EF4-FFF2-40B4-BE49-F238E27FC236}">
                <a16:creationId xmlns:a16="http://schemas.microsoft.com/office/drawing/2014/main" id="{54E25924-E5EC-6126-A1BF-0E362169501D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7AFC0D-39DB-52F7-E4C0-589AE7881641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</p:spTree>
    <p:extLst>
      <p:ext uri="{BB962C8B-B14F-4D97-AF65-F5344CB8AC3E}">
        <p14:creationId xmlns:p14="http://schemas.microsoft.com/office/powerpoint/2010/main" val="2621493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46173"/>
            <a:ext cx="8382000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블록도 여러 가지 물질로 되어 있으며 각각 물질의 성질에 맞는</a:t>
            </a:r>
          </a:p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기능을 찾아 블록을 배치해 주면 됩니다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4" name="모서리가 둥근 직사각형 13"/>
          <p:cNvSpPr/>
          <p:nvPr/>
        </p:nvSpPr>
        <p:spPr>
          <a:xfrm>
            <a:off x="450788" y="2588476"/>
            <a:ext cx="2661971" cy="2225028"/>
          </a:xfrm>
          <a:prstGeom prst="roundRect">
            <a:avLst>
              <a:gd name="adj" fmla="val 9128"/>
            </a:avLst>
          </a:prstGeom>
          <a:solidFill>
            <a:srgbClr val="C6E4FD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Picture 11"/>
          <p:cNvPicPr>
            <a:picLocks noChangeAspect="1"/>
          </p:cNvPicPr>
          <p:nvPr/>
        </p:nvPicPr>
        <p:blipFill rotWithShape="1">
          <a:blip r:embed="rId2"/>
          <a:srcRect l="26350" t="81193" r="65368" b="5067"/>
          <a:stretch/>
        </p:blipFill>
        <p:spPr>
          <a:xfrm>
            <a:off x="921760" y="2900890"/>
            <a:ext cx="1714500" cy="16002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직사각형 2"/>
          <p:cNvSpPr/>
          <p:nvPr/>
        </p:nvSpPr>
        <p:spPr>
          <a:xfrm>
            <a:off x="755588" y="3983082"/>
            <a:ext cx="218414" cy="381000"/>
          </a:xfrm>
          <a:prstGeom prst="rect">
            <a:avLst/>
          </a:prstGeom>
          <a:solidFill>
            <a:srgbClr val="C6E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1310089" y="2673983"/>
            <a:ext cx="1042947" cy="1361446"/>
            <a:chOff x="3526301" y="2634251"/>
            <a:chExt cx="1042947" cy="1361446"/>
          </a:xfrm>
        </p:grpSpPr>
        <p:sp>
          <p:nvSpPr>
            <p:cNvPr id="4" name="타원 3"/>
            <p:cNvSpPr/>
            <p:nvPr/>
          </p:nvSpPr>
          <p:spPr>
            <a:xfrm>
              <a:off x="3526301" y="2952750"/>
              <a:ext cx="1042947" cy="1042947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90574" y="2634251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>
                  <a:solidFill>
                    <a:srgbClr val="C00000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종류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419381" y="3385809"/>
            <a:ext cx="1326808" cy="903179"/>
            <a:chOff x="2874938" y="3092518"/>
            <a:chExt cx="1326808" cy="903179"/>
          </a:xfrm>
        </p:grpSpPr>
        <p:sp>
          <p:nvSpPr>
            <p:cNvPr id="24" name="타원 23"/>
            <p:cNvSpPr/>
            <p:nvPr/>
          </p:nvSpPr>
          <p:spPr>
            <a:xfrm>
              <a:off x="3526302" y="3320253"/>
              <a:ext cx="675444" cy="675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4938" y="3092518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>
                  <a:solidFill>
                    <a:schemeClr val="accent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크기</a:t>
              </a: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931845" y="3842678"/>
            <a:ext cx="1185943" cy="947565"/>
            <a:chOff x="3526302" y="3320253"/>
            <a:chExt cx="1185943" cy="947565"/>
          </a:xfrm>
        </p:grpSpPr>
        <p:sp>
          <p:nvSpPr>
            <p:cNvPr id="28" name="타원 27"/>
            <p:cNvSpPr/>
            <p:nvPr/>
          </p:nvSpPr>
          <p:spPr>
            <a:xfrm>
              <a:off x="3526302" y="3320253"/>
              <a:ext cx="675444" cy="67544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97845" y="3967736"/>
              <a:ext cx="9144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>
                  <a:solidFill>
                    <a:schemeClr val="accent6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</a:rPr>
                <a:t>블록 개수</a:t>
              </a:r>
            </a:p>
          </p:txBody>
        </p:sp>
      </p:grp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261743" y="2663190"/>
          <a:ext cx="550125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3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37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플라스틱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</a:p>
                    <a:p>
                      <a:pPr latinLnBrk="1"/>
                      <a:endParaRPr lang="en-US" altLang="ko-KR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en-US" altLang="ko-KR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철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나무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타지 않는다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전기가 통한다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불에 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고무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</a:p>
                    <a:p>
                      <a:pPr latinLnBrk="1"/>
                      <a:endParaRPr lang="en-US" altLang="ko-KR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en-US" altLang="ko-KR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  <a:p>
                      <a:pPr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돌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[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거울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</a:rPr>
                        <a:t>]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4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알이 크게 튕긴다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철알이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 떨어지면서 부서진다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유리알은 깨진다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빛이 반사된다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.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" name="Picture 12"/>
          <p:cNvPicPr>
            <a:picLocks noChangeAspect="1"/>
          </p:cNvPicPr>
          <p:nvPr/>
        </p:nvPicPr>
        <p:blipFill rotWithShape="1">
          <a:blip r:embed="rId3"/>
          <a:srcRect l="19129" t="81115" r="73486" b="5409"/>
          <a:stretch/>
        </p:blipFill>
        <p:spPr>
          <a:xfrm>
            <a:off x="4114800" y="2706564"/>
            <a:ext cx="612082" cy="63180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1" name="Picture 12"/>
          <p:cNvPicPr>
            <a:picLocks noChangeAspect="1"/>
          </p:cNvPicPr>
          <p:nvPr/>
        </p:nvPicPr>
        <p:blipFill rotWithShape="1">
          <a:blip r:embed="rId3"/>
          <a:srcRect l="27122" t="81265" r="65493" b="5910"/>
          <a:stretch/>
        </p:blipFill>
        <p:spPr>
          <a:xfrm>
            <a:off x="5905500" y="2737114"/>
            <a:ext cx="612082" cy="6012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2" name="Picture 12"/>
          <p:cNvPicPr>
            <a:picLocks noChangeAspect="1"/>
          </p:cNvPicPr>
          <p:nvPr/>
        </p:nvPicPr>
        <p:blipFill rotWithShape="1">
          <a:blip r:embed="rId3"/>
          <a:srcRect l="34608" t="81033" r="57709" b="5732"/>
          <a:stretch/>
        </p:blipFill>
        <p:spPr>
          <a:xfrm>
            <a:off x="7681912" y="2725208"/>
            <a:ext cx="609600" cy="5939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8" name="Picture 13"/>
          <p:cNvPicPr>
            <a:picLocks noChangeAspect="1"/>
          </p:cNvPicPr>
          <p:nvPr/>
        </p:nvPicPr>
        <p:blipFill rotWithShape="1">
          <a:blip r:embed="rId4"/>
          <a:srcRect l="7431" t="21767" r="15989" b="-1670"/>
          <a:stretch/>
        </p:blipFill>
        <p:spPr>
          <a:xfrm>
            <a:off x="4114799" y="3790155"/>
            <a:ext cx="653147" cy="6233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0" name="Picture 15"/>
          <p:cNvPicPr>
            <a:picLocks noChangeAspect="1"/>
          </p:cNvPicPr>
          <p:nvPr/>
        </p:nvPicPr>
        <p:blipFill rotWithShape="1">
          <a:blip r:embed="rId5"/>
          <a:srcRect l="10348" t="23271"/>
          <a:stretch/>
        </p:blipFill>
        <p:spPr>
          <a:xfrm>
            <a:off x="7681912" y="3869178"/>
            <a:ext cx="609600" cy="4998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4026859" y="4390655"/>
            <a:ext cx="829026" cy="45719"/>
          </a:xfrm>
          <a:prstGeom prst="rect">
            <a:avLst/>
          </a:prstGeom>
          <a:solidFill>
            <a:srgbClr val="C6E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5791200" y="3837590"/>
            <a:ext cx="762000" cy="540563"/>
            <a:chOff x="5892112" y="3748425"/>
            <a:chExt cx="864086" cy="540563"/>
          </a:xfrm>
        </p:grpSpPr>
        <p:pic>
          <p:nvPicPr>
            <p:cNvPr id="39" name="Picture 14"/>
            <p:cNvPicPr>
              <a:picLocks noChangeAspect="1"/>
            </p:cNvPicPr>
            <p:nvPr/>
          </p:nvPicPr>
          <p:blipFill rotWithShape="1">
            <a:blip r:embed="rId6"/>
            <a:srcRect t="25259" r="34527"/>
            <a:stretch/>
          </p:blipFill>
          <p:spPr>
            <a:xfrm>
              <a:off x="5892112" y="3748425"/>
              <a:ext cx="864086" cy="540563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8" name="직사각형 7"/>
            <p:cNvSpPr/>
            <p:nvPr/>
          </p:nvSpPr>
          <p:spPr>
            <a:xfrm>
              <a:off x="5892112" y="4095750"/>
              <a:ext cx="51488" cy="184091"/>
            </a:xfrm>
            <a:prstGeom prst="rect">
              <a:avLst/>
            </a:prstGeom>
            <a:solidFill>
              <a:srgbClr val="C6E4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3604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2437929"/>
            <a:ext cx="4337896" cy="247344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플레이 버튼을 클릭하면 티노의 알을 굴릴 수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898260" y="2497158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988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81634"/>
            <a:ext cx="838200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해결하기 어려울 때는 돋보기 버튼을 눌러 도움을 받을 수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367705" y="2406052"/>
            <a:ext cx="4408591" cy="2505324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2437929"/>
            <a:ext cx="4337896" cy="2473447"/>
          </a:xfrm>
          <a:prstGeom prst="roundRect">
            <a:avLst>
              <a:gd name="adj" fmla="val 3772"/>
            </a:avLst>
          </a:prstGeom>
          <a:noFill/>
          <a:ln>
            <a:noFill/>
          </a:ln>
          <a:effectLst/>
        </p:spPr>
      </p:pic>
      <p:sp>
        <p:nvSpPr>
          <p:cNvPr id="17" name="타원 16"/>
          <p:cNvSpPr/>
          <p:nvPr/>
        </p:nvSpPr>
        <p:spPr>
          <a:xfrm>
            <a:off x="6096000" y="2497158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021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81634"/>
            <a:ext cx="838200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의 레벨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부터는 수평잡기와 관련된 오브젝트들이 등장합니다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35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18" name="그림 17">
            <a:extLst>
              <a:ext uri="{FF2B5EF4-FFF2-40B4-BE49-F238E27FC236}">
                <a16:creationId xmlns:a16="http://schemas.microsoft.com/office/drawing/2014/main" id="{F2B62757-3091-422F-0C0E-62B3CEE54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571750"/>
            <a:ext cx="4364802" cy="2277387"/>
          </a:xfrm>
          <a:prstGeom prst="roundRect">
            <a:avLst>
              <a:gd name="adj" fmla="val 8214"/>
            </a:avLst>
          </a:prstGeom>
        </p:spPr>
      </p:pic>
      <p:sp>
        <p:nvSpPr>
          <p:cNvPr id="22" name="모서리가 둥근 직사각형 38">
            <a:extLst>
              <a:ext uri="{FF2B5EF4-FFF2-40B4-BE49-F238E27FC236}">
                <a16:creationId xmlns:a16="http://schemas.microsoft.com/office/drawing/2014/main" id="{2C65F936-E7BC-1F38-060C-B413CF38CE99}"/>
              </a:ext>
            </a:extLst>
          </p:cNvPr>
          <p:cNvSpPr/>
          <p:nvPr/>
        </p:nvSpPr>
        <p:spPr>
          <a:xfrm>
            <a:off x="2438400" y="2571750"/>
            <a:ext cx="4343400" cy="22860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9F00443C-6C26-30FD-2FCC-CADC8E400BD2}"/>
              </a:ext>
            </a:extLst>
          </p:cNvPr>
          <p:cNvSpPr/>
          <p:nvPr/>
        </p:nvSpPr>
        <p:spPr>
          <a:xfrm>
            <a:off x="3048000" y="3105150"/>
            <a:ext cx="1335989" cy="12081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3197B140-CAAA-425A-1D4C-5CD4E5518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908971"/>
            <a:ext cx="8305800" cy="43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고무공이 수평인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나무판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위로 떨어지면 나무 상자는 어떻게 될까요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0769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84A902F5-8195-A2D9-B0E1-D5B489824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571750"/>
            <a:ext cx="4364802" cy="2277387"/>
          </a:xfrm>
          <a:prstGeom prst="roundRect">
            <a:avLst>
              <a:gd name="adj" fmla="val 8214"/>
            </a:avLst>
          </a:prstGeom>
        </p:spPr>
      </p:pic>
      <p:sp>
        <p:nvSpPr>
          <p:cNvPr id="2" name="모서리가 둥근 직사각형 38">
            <a:extLst>
              <a:ext uri="{FF2B5EF4-FFF2-40B4-BE49-F238E27FC236}">
                <a16:creationId xmlns:a16="http://schemas.microsoft.com/office/drawing/2014/main" id="{552A2B37-910C-5695-5915-92678F8F7E2D}"/>
              </a:ext>
            </a:extLst>
          </p:cNvPr>
          <p:cNvSpPr/>
          <p:nvPr/>
        </p:nvSpPr>
        <p:spPr>
          <a:xfrm>
            <a:off x="2438400" y="2571750"/>
            <a:ext cx="4343400" cy="22860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94D35225-2391-FCAC-ABA8-53FEBB17010E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BFB94D-C7BD-34DC-789F-45D23B6A515F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티노의 여행 게임 알아보기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1D80F664-72B6-D1B9-9216-9DA138964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455088"/>
            <a:ext cx="8382000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티노의 여행 </a:t>
            </a:r>
            <a:r>
              <a:rPr kumimoji="0" lang="ko-KR" altLang="en-US" sz="22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직접 실행하며 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물질의 성질을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4F4F02D0-BFB1-BFAB-898D-6BC373E59264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15" name="사각형: 잘린 대각선 방향 모서리 56">
              <a:extLst>
                <a:ext uri="{FF2B5EF4-FFF2-40B4-BE49-F238E27FC236}">
                  <a16:creationId xmlns:a16="http://schemas.microsoft.com/office/drawing/2014/main" id="{DD0BC01F-1528-E343-56F4-A939302502E2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898360-1B88-4780-5E1D-3B2075EF1121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2857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49881"/>
            <a:ext cx="7917607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 잡기의 원리를 실험과 게임으로 확인하며 알게 된 점이나 소감을 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말해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A002F20-75BB-6C3E-9F6F-C87496538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870156"/>
              </p:ext>
            </p:extLst>
          </p:nvPr>
        </p:nvGraphicFramePr>
        <p:xfrm>
          <a:off x="762000" y="2419350"/>
          <a:ext cx="8026416" cy="2408265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587054380"/>
                    </a:ext>
                  </a:extLst>
                </a:gridCol>
                <a:gridCol w="6045216">
                  <a:extLst>
                    <a:ext uri="{9D8B030D-6E8A-4147-A177-3AD203B41FA5}">
                      <a16:colId xmlns:a16="http://schemas.microsoft.com/office/drawing/2014/main" val="4110054279"/>
                    </a:ext>
                  </a:extLst>
                </a:gridCol>
              </a:tblGrid>
              <a:tr h="283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체험한 게임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0" dirty="0">
                          <a:solidFill>
                            <a:srgbClr val="000000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티노의 여행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151065"/>
                  </a:ext>
                </a:extLst>
              </a:tr>
              <a:tr h="8519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게임을 통해 알게 된 수평 잡기의 원리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456682"/>
                  </a:ext>
                </a:extLst>
              </a:tr>
              <a:tr h="11791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</a:rPr>
                        <a:t>게임을 통해 새롭게 알게 된 점이나 소감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D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  <a:ea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5030124"/>
                  </a:ext>
                </a:extLst>
              </a:tr>
            </a:tbl>
          </a:graphicData>
        </a:graphic>
      </p:graphicFrame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38CF2912-0F31-FA0E-9A46-2B621AAA38B1}"/>
              </a:ext>
            </a:extLst>
          </p:cNvPr>
          <p:cNvSpPr/>
          <p:nvPr/>
        </p:nvSpPr>
        <p:spPr>
          <a:xfrm flipV="1">
            <a:off x="-1" y="1142798"/>
            <a:ext cx="7062709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8E863F-9FD5-486E-2E11-BE11B0CC44B1}"/>
              </a:ext>
            </a:extLst>
          </p:cNvPr>
          <p:cNvSpPr txBox="1"/>
          <p:nvPr/>
        </p:nvSpPr>
        <p:spPr>
          <a:xfrm>
            <a:off x="276306" y="819150"/>
            <a:ext cx="6886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속에서 수평잡기의 원리 이용하기</a:t>
            </a:r>
          </a:p>
        </p:txBody>
      </p:sp>
    </p:spTree>
    <p:extLst>
      <p:ext uri="{BB962C8B-B14F-4D97-AF65-F5344CB8AC3E}">
        <p14:creationId xmlns:p14="http://schemas.microsoft.com/office/powerpoint/2010/main" val="15179409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68991"/>
            <a:ext cx="7917607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생활 속에서 수평잡기의 원리가 필요한 곳을 찾아 살펴봅시다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1" y="1657350"/>
            <a:ext cx="259914" cy="307777"/>
            <a:chOff x="408988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8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8C051CB8-EF1D-6187-5EE8-936073A3AC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49" t="7465" r="8022" b="17881"/>
          <a:stretch/>
        </p:blipFill>
        <p:spPr>
          <a:xfrm>
            <a:off x="1600200" y="2114551"/>
            <a:ext cx="1828800" cy="7620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8C194A7-9945-946E-8801-E5912BD9CA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48" t="4498" r="5888" b="10039"/>
          <a:stretch/>
        </p:blipFill>
        <p:spPr>
          <a:xfrm>
            <a:off x="1524000" y="3257550"/>
            <a:ext cx="1981200" cy="1447800"/>
          </a:xfrm>
          <a:prstGeom prst="rect">
            <a:avLst/>
          </a:prstGeom>
        </p:spPr>
      </p:pic>
      <p:sp>
        <p:nvSpPr>
          <p:cNvPr id="11" name="모서리가 둥근 직사각형 38">
            <a:extLst>
              <a:ext uri="{FF2B5EF4-FFF2-40B4-BE49-F238E27FC236}">
                <a16:creationId xmlns:a16="http://schemas.microsoft.com/office/drawing/2014/main" id="{91B8085C-0A15-4D22-CD8C-02ADB8001676}"/>
              </a:ext>
            </a:extLst>
          </p:cNvPr>
          <p:cNvSpPr/>
          <p:nvPr/>
        </p:nvSpPr>
        <p:spPr>
          <a:xfrm>
            <a:off x="4891642" y="2035883"/>
            <a:ext cx="1981200" cy="2941608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9D2B2C78-8341-DA41-0994-B2C2B477EDB4}"/>
              </a:ext>
            </a:extLst>
          </p:cNvPr>
          <p:cNvSpPr/>
          <p:nvPr/>
        </p:nvSpPr>
        <p:spPr>
          <a:xfrm>
            <a:off x="1524000" y="3257551"/>
            <a:ext cx="1981200" cy="1447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모서리가 둥근 직사각형 38">
            <a:extLst>
              <a:ext uri="{FF2B5EF4-FFF2-40B4-BE49-F238E27FC236}">
                <a16:creationId xmlns:a16="http://schemas.microsoft.com/office/drawing/2014/main" id="{DE254799-FCD1-B5CF-27E5-C241BA48652D}"/>
              </a:ext>
            </a:extLst>
          </p:cNvPr>
          <p:cNvSpPr/>
          <p:nvPr/>
        </p:nvSpPr>
        <p:spPr>
          <a:xfrm>
            <a:off x="1600200" y="2114550"/>
            <a:ext cx="1752600" cy="762001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5" name="그림 24" descr="external/tourima...">
            <a:extLst>
              <a:ext uri="{FF2B5EF4-FFF2-40B4-BE49-F238E27FC236}">
                <a16:creationId xmlns:a16="http://schemas.microsoft.com/office/drawing/2014/main" id="{0EB9816B-4A7E-292B-2AA3-DD45FB0BC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157" y="2074120"/>
            <a:ext cx="1934685" cy="2903371"/>
          </a:xfrm>
          <a:custGeom>
            <a:avLst/>
            <a:gdLst>
              <a:gd name="connsiteX0" fmla="*/ 100243 w 1934685"/>
              <a:gd name="connsiteY0" fmla="*/ 0 h 2903371"/>
              <a:gd name="connsiteX1" fmla="*/ 1834442 w 1934685"/>
              <a:gd name="connsiteY1" fmla="*/ 0 h 2903371"/>
              <a:gd name="connsiteX2" fmla="*/ 1842365 w 1934685"/>
              <a:gd name="connsiteY2" fmla="*/ 1600 h 2903371"/>
              <a:gd name="connsiteX3" fmla="*/ 1934685 w 1934685"/>
              <a:gd name="connsiteY3" fmla="*/ 140878 h 2903371"/>
              <a:gd name="connsiteX4" fmla="*/ 1934685 w 1934685"/>
              <a:gd name="connsiteY4" fmla="*/ 2752214 h 2903371"/>
              <a:gd name="connsiteX5" fmla="*/ 1783528 w 1934685"/>
              <a:gd name="connsiteY5" fmla="*/ 2903371 h 2903371"/>
              <a:gd name="connsiteX6" fmla="*/ 151157 w 1934685"/>
              <a:gd name="connsiteY6" fmla="*/ 2903371 h 2903371"/>
              <a:gd name="connsiteX7" fmla="*/ 0 w 1934685"/>
              <a:gd name="connsiteY7" fmla="*/ 2752214 h 2903371"/>
              <a:gd name="connsiteX8" fmla="*/ 0 w 1934685"/>
              <a:gd name="connsiteY8" fmla="*/ 140878 h 2903371"/>
              <a:gd name="connsiteX9" fmla="*/ 92320 w 1934685"/>
              <a:gd name="connsiteY9" fmla="*/ 1600 h 290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34685" h="2903371">
                <a:moveTo>
                  <a:pt x="100243" y="0"/>
                </a:moveTo>
                <a:lnTo>
                  <a:pt x="1834442" y="0"/>
                </a:lnTo>
                <a:lnTo>
                  <a:pt x="1842365" y="1600"/>
                </a:lnTo>
                <a:cubicBezTo>
                  <a:pt x="1896618" y="24547"/>
                  <a:pt x="1934685" y="78267"/>
                  <a:pt x="1934685" y="140878"/>
                </a:cubicBezTo>
                <a:lnTo>
                  <a:pt x="1934685" y="2752214"/>
                </a:lnTo>
                <a:cubicBezTo>
                  <a:pt x="1934685" y="2835696"/>
                  <a:pt x="1867010" y="2903371"/>
                  <a:pt x="1783528" y="2903371"/>
                </a:cubicBezTo>
                <a:lnTo>
                  <a:pt x="151157" y="2903371"/>
                </a:lnTo>
                <a:cubicBezTo>
                  <a:pt x="67675" y="2903371"/>
                  <a:pt x="0" y="2835696"/>
                  <a:pt x="0" y="2752214"/>
                </a:cubicBezTo>
                <a:lnTo>
                  <a:pt x="0" y="140878"/>
                </a:lnTo>
                <a:cubicBezTo>
                  <a:pt x="0" y="78267"/>
                  <a:pt x="38067" y="24547"/>
                  <a:pt x="92320" y="160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2748DE4C-1033-FC12-F1C9-2738DF35C5B5}"/>
              </a:ext>
            </a:extLst>
          </p:cNvPr>
          <p:cNvSpPr/>
          <p:nvPr/>
        </p:nvSpPr>
        <p:spPr>
          <a:xfrm flipV="1">
            <a:off x="-1" y="1142798"/>
            <a:ext cx="7062709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81941C-311D-BA38-B590-075F223D5597}"/>
              </a:ext>
            </a:extLst>
          </p:cNvPr>
          <p:cNvSpPr txBox="1"/>
          <p:nvPr/>
        </p:nvSpPr>
        <p:spPr>
          <a:xfrm>
            <a:off x="276306" y="819150"/>
            <a:ext cx="6886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속에서 수평잡기의 원리 이용하기</a:t>
            </a:r>
          </a:p>
        </p:txBody>
      </p:sp>
      <p:sp>
        <p:nvSpPr>
          <p:cNvPr id="14" name="모서리가 둥근 사각형 설명선 13"/>
          <p:cNvSpPr/>
          <p:nvPr/>
        </p:nvSpPr>
        <p:spPr>
          <a:xfrm>
            <a:off x="6117629" y="1245189"/>
            <a:ext cx="1676400" cy="99060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저작권 있는 이미지로 교체</a:t>
            </a: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2601615" y="960381"/>
            <a:ext cx="1676400" cy="99060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저작권 있는 이미지로 교체</a:t>
            </a: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2819400" y="2531839"/>
            <a:ext cx="1676400" cy="99060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저작권 있는 이미지로 교체</a:t>
            </a:r>
          </a:p>
        </p:txBody>
      </p:sp>
    </p:spTree>
    <p:extLst>
      <p:ext uri="{BB962C8B-B14F-4D97-AF65-F5344CB8AC3E}">
        <p14:creationId xmlns:p14="http://schemas.microsoft.com/office/powerpoint/2010/main" val="200297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모서리가 둥근 직사각형 10">
            <a:extLst>
              <a:ext uri="{FF2B5EF4-FFF2-40B4-BE49-F238E27FC236}">
                <a16:creationId xmlns:a16="http://schemas.microsoft.com/office/drawing/2014/main" id="{CD89B0FF-95E1-5AD3-FAB0-BB2E48A42966}"/>
              </a:ext>
            </a:extLst>
          </p:cNvPr>
          <p:cNvSpPr/>
          <p:nvPr/>
        </p:nvSpPr>
        <p:spPr>
          <a:xfrm>
            <a:off x="762000" y="2114550"/>
            <a:ext cx="7986649" cy="2867942"/>
          </a:xfrm>
          <a:prstGeom prst="roundRect">
            <a:avLst>
              <a:gd name="adj" fmla="val 4863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10000"/>
              </a:lnSpc>
              <a:buAutoNum type="arabicPeriod"/>
            </a:pPr>
            <a:endParaRPr lang="ko-KR" altLang="en-US" sz="160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실험을 통해 수평잡기의 원리를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40E9D14-35EA-5D64-DB5C-BAF968B5B2AD}"/>
              </a:ext>
            </a:extLst>
          </p:cNvPr>
          <p:cNvSpPr txBox="1"/>
          <p:nvPr/>
        </p:nvSpPr>
        <p:spPr>
          <a:xfrm>
            <a:off x="938253" y="2340171"/>
            <a:ext cx="76661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82563" indent="-182563" algn="just">
              <a:defRPr sz="1600" b="1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457200" indent="-457200">
              <a:buAutoNum type="arabicPeriod"/>
            </a:pPr>
            <a:r>
              <a:rPr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나무판자가 수평이 되도록 받침대에 올려놓습니다</a:t>
            </a:r>
            <a:r>
              <a:rPr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457200" indent="-457200">
              <a:buAutoNum type="arabicPeriod"/>
            </a:pPr>
            <a:endParaRPr lang="en-US" altLang="ko-KR" sz="20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457200" indent="-457200">
              <a:buAutoNum type="arabicPeriod"/>
            </a:pPr>
            <a:r>
              <a:rPr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무게가 같은 나무토막을 나무판자의 왼쪽과 오른쪽에 올려 </a:t>
            </a:r>
            <a:br>
              <a:rPr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수평을 잡아 봅시다</a:t>
            </a:r>
            <a:r>
              <a:rPr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457200" indent="-457200">
              <a:buAutoNum type="arabicPeriod"/>
            </a:pPr>
            <a:endParaRPr lang="en-US" altLang="ko-KR" sz="20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457200" indent="-457200">
              <a:buAutoNum type="arabicPeriod"/>
            </a:pPr>
            <a:r>
              <a:rPr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나무토막 한 개와 나무토막 두 개를 각각 나무판자의 왼쪽과 </a:t>
            </a:r>
            <a:br>
              <a:rPr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오른쪽에 올려 수평을 잡아 봅시다</a:t>
            </a:r>
            <a:r>
              <a:rPr lang="en-US" altLang="ko-KR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8B2CBDDC-ECEE-651B-01EB-EC0043F3BD37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B2BC36-7407-01F7-A166-D7B46FDD992A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148811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실험을 통해 수평잡기의 원리를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사각형: 잘린 대각선 방향 모서리 56">
            <a:extLst>
              <a:ext uri="{FF2B5EF4-FFF2-40B4-BE49-F238E27FC236}">
                <a16:creationId xmlns:a16="http://schemas.microsoft.com/office/drawing/2014/main" id="{BCB6F935-9F8A-1E0B-5B35-AE376E17B168}"/>
              </a:ext>
            </a:extLst>
          </p:cNvPr>
          <p:cNvSpPr/>
          <p:nvPr/>
        </p:nvSpPr>
        <p:spPr>
          <a:xfrm>
            <a:off x="762000" y="21059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C721EBD8-3C9D-6DB2-2996-AF178348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83669"/>
            <a:ext cx="7917607" cy="151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나무토막 한 개를 받침대 왼쪽 나무판자의 ①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~</a:t>
            </a: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⑤ 위에 놓습니다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무게가 같은 나무토막으로 수평을 잡으려면 오른쪽 나무판자의 </a:t>
            </a:r>
            <a:endParaRPr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어디에 놓아야 하는지 번호를 써 봅시다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latinLnBrk="0">
              <a:lnSpc>
                <a:spcPct val="130000"/>
              </a:lnSpc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70108812-41DF-2267-8DAA-01928AF07E4A}"/>
              </a:ext>
            </a:extLst>
          </p:cNvPr>
          <p:cNvGrpSpPr/>
          <p:nvPr/>
        </p:nvGrpSpPr>
        <p:grpSpPr>
          <a:xfrm>
            <a:off x="3501237" y="3232558"/>
            <a:ext cx="5127407" cy="1033939"/>
            <a:chOff x="3501237" y="3232558"/>
            <a:chExt cx="5127407" cy="1033939"/>
          </a:xfrm>
        </p:grpSpPr>
        <p:sp>
          <p:nvSpPr>
            <p:cNvPr id="25" name="모서리가 둥근 직사각형 39">
              <a:extLst>
                <a:ext uri="{FF2B5EF4-FFF2-40B4-BE49-F238E27FC236}">
                  <a16:creationId xmlns:a16="http://schemas.microsoft.com/office/drawing/2014/main" id="{888EF437-1D01-D0D0-A8D0-2981D57E4FF1}"/>
                </a:ext>
              </a:extLst>
            </p:cNvPr>
            <p:cNvSpPr/>
            <p:nvPr/>
          </p:nvSpPr>
          <p:spPr>
            <a:xfrm flipV="1">
              <a:off x="5199784" y="4179736"/>
              <a:ext cx="3425698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27" name="모서리가 둥근 직사각형 24">
              <a:extLst>
                <a:ext uri="{FF2B5EF4-FFF2-40B4-BE49-F238E27FC236}">
                  <a16:creationId xmlns:a16="http://schemas.microsoft.com/office/drawing/2014/main" id="{AA0C607D-9648-F003-75CE-478723D426E3}"/>
                </a:ext>
              </a:extLst>
            </p:cNvPr>
            <p:cNvSpPr/>
            <p:nvPr/>
          </p:nvSpPr>
          <p:spPr>
            <a:xfrm>
              <a:off x="3501238" y="3233418"/>
              <a:ext cx="1652757" cy="510540"/>
            </a:xfrm>
            <a:prstGeom prst="roundRect">
              <a:avLst>
                <a:gd name="adj" fmla="val 1953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chemeClr val="tx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받침대 왼쪽의 나무토막 위치</a:t>
              </a:r>
            </a:p>
          </p:txBody>
        </p:sp>
        <p:sp>
          <p:nvSpPr>
            <p:cNvPr id="28" name="모서리가 둥근 직사각형 25">
              <a:extLst>
                <a:ext uri="{FF2B5EF4-FFF2-40B4-BE49-F238E27FC236}">
                  <a16:creationId xmlns:a16="http://schemas.microsoft.com/office/drawing/2014/main" id="{CE22E5B2-41B0-4B58-698F-C5135EAD17F8}"/>
                </a:ext>
              </a:extLst>
            </p:cNvPr>
            <p:cNvSpPr/>
            <p:nvPr/>
          </p:nvSpPr>
          <p:spPr>
            <a:xfrm>
              <a:off x="3501237" y="3768806"/>
              <a:ext cx="1652757" cy="497691"/>
            </a:xfrm>
            <a:prstGeom prst="roundRect">
              <a:avLst>
                <a:gd name="adj" fmla="val 1953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chemeClr val="tx1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받침대 왼쪽의 나무토막 위치</a:t>
              </a:r>
            </a:p>
          </p:txBody>
        </p:sp>
        <p:sp>
          <p:nvSpPr>
            <p:cNvPr id="29" name="모서리가 둥근 직사각형 37">
              <a:extLst>
                <a:ext uri="{FF2B5EF4-FFF2-40B4-BE49-F238E27FC236}">
                  <a16:creationId xmlns:a16="http://schemas.microsoft.com/office/drawing/2014/main" id="{C76CDEEF-2DC7-F716-BC74-C319F69A658D}"/>
                </a:ext>
              </a:extLst>
            </p:cNvPr>
            <p:cNvSpPr/>
            <p:nvPr/>
          </p:nvSpPr>
          <p:spPr>
            <a:xfrm>
              <a:off x="5239041" y="3240836"/>
              <a:ext cx="3389603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0" name="모서리가 둥근 직사각형 38">
              <a:extLst>
                <a:ext uri="{FF2B5EF4-FFF2-40B4-BE49-F238E27FC236}">
                  <a16:creationId xmlns:a16="http://schemas.microsoft.com/office/drawing/2014/main" id="{F7E7F2A9-7399-E92B-310B-C680CF7D6E52}"/>
                </a:ext>
              </a:extLst>
            </p:cNvPr>
            <p:cNvSpPr/>
            <p:nvPr/>
          </p:nvSpPr>
          <p:spPr>
            <a:xfrm>
              <a:off x="5239041" y="3723087"/>
              <a:ext cx="3389603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1" name="모서리가 둥근 직사각형 40">
              <a:extLst>
                <a:ext uri="{FF2B5EF4-FFF2-40B4-BE49-F238E27FC236}">
                  <a16:creationId xmlns:a16="http://schemas.microsoft.com/office/drawing/2014/main" id="{CCC4C2AC-6BA7-B988-D545-FA95D2752386}"/>
                </a:ext>
              </a:extLst>
            </p:cNvPr>
            <p:cNvSpPr/>
            <p:nvPr/>
          </p:nvSpPr>
          <p:spPr>
            <a:xfrm rot="5400000" flipV="1">
              <a:off x="5367436" y="3701494"/>
              <a:ext cx="967032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2" name="모서리가 둥근 직사각형 41">
              <a:extLst>
                <a:ext uri="{FF2B5EF4-FFF2-40B4-BE49-F238E27FC236}">
                  <a16:creationId xmlns:a16="http://schemas.microsoft.com/office/drawing/2014/main" id="{1A30CFC0-3D9F-56CB-3666-B26D9DFEEF4C}"/>
                </a:ext>
              </a:extLst>
            </p:cNvPr>
            <p:cNvSpPr/>
            <p:nvPr/>
          </p:nvSpPr>
          <p:spPr>
            <a:xfrm rot="5400000" flipV="1">
              <a:off x="6029404" y="3717337"/>
              <a:ext cx="981060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3" name="모서리가 둥근 직사각형 54">
              <a:extLst>
                <a:ext uri="{FF2B5EF4-FFF2-40B4-BE49-F238E27FC236}">
                  <a16:creationId xmlns:a16="http://schemas.microsoft.com/office/drawing/2014/main" id="{F2DF828C-AAC2-947F-C93B-33EF1668E80D}"/>
                </a:ext>
              </a:extLst>
            </p:cNvPr>
            <p:cNvSpPr/>
            <p:nvPr/>
          </p:nvSpPr>
          <p:spPr>
            <a:xfrm rot="5400000" flipV="1">
              <a:off x="7370285" y="3717661"/>
              <a:ext cx="981060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4" name="모서리가 둥근 직사각형 55">
              <a:extLst>
                <a:ext uri="{FF2B5EF4-FFF2-40B4-BE49-F238E27FC236}">
                  <a16:creationId xmlns:a16="http://schemas.microsoft.com/office/drawing/2014/main" id="{A0AE8439-0A9B-D421-AB6B-3A0CA877E175}"/>
                </a:ext>
              </a:extLst>
            </p:cNvPr>
            <p:cNvSpPr/>
            <p:nvPr/>
          </p:nvSpPr>
          <p:spPr>
            <a:xfrm rot="5400000" flipV="1">
              <a:off x="6699615" y="3700228"/>
              <a:ext cx="981060" cy="45719"/>
            </a:xfrm>
            <a:prstGeom prst="roundRect">
              <a:avLst>
                <a:gd name="adj" fmla="val 2983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BFE05B79-3EE0-D142-B778-28ABBA4DAC38}"/>
                </a:ext>
              </a:extLst>
            </p:cNvPr>
            <p:cNvGrpSpPr/>
            <p:nvPr/>
          </p:nvGrpSpPr>
          <p:grpSpPr>
            <a:xfrm>
              <a:off x="5333884" y="3259698"/>
              <a:ext cx="2991229" cy="912252"/>
              <a:chOff x="5333884" y="3259698"/>
              <a:chExt cx="2991229" cy="912252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DAC6C0B-1F3D-DE6C-BAEC-52CBE1E0A55A}"/>
                  </a:ext>
                </a:extLst>
              </p:cNvPr>
              <p:cNvSpPr txBox="1"/>
              <p:nvPr/>
            </p:nvSpPr>
            <p:spPr>
              <a:xfrm>
                <a:off x="5333884" y="3259698"/>
                <a:ext cx="404988" cy="4308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chemeClr val="tx1"/>
                    </a:solidFill>
                  </a:rPr>
                  <a:t>①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35C088D-009E-2671-AB0A-E4A54283912A}"/>
                  </a:ext>
                </a:extLst>
              </p:cNvPr>
              <p:cNvSpPr txBox="1"/>
              <p:nvPr/>
            </p:nvSpPr>
            <p:spPr>
              <a:xfrm>
                <a:off x="5996356" y="3271466"/>
                <a:ext cx="404988" cy="4308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chemeClr val="tx1"/>
                    </a:solidFill>
                  </a:rPr>
                  <a:t>②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E5D8AB1-FEBD-29EF-E601-39D953309E35}"/>
                  </a:ext>
                </a:extLst>
              </p:cNvPr>
              <p:cNvSpPr txBox="1"/>
              <p:nvPr/>
            </p:nvSpPr>
            <p:spPr>
              <a:xfrm>
                <a:off x="6646361" y="3271215"/>
                <a:ext cx="404988" cy="4308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chemeClr val="tx1"/>
                    </a:solidFill>
                  </a:rPr>
                  <a:t>③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4A2D5DE-5D03-2796-30E0-37C5288641F3}"/>
                  </a:ext>
                </a:extLst>
              </p:cNvPr>
              <p:cNvSpPr txBox="1"/>
              <p:nvPr/>
            </p:nvSpPr>
            <p:spPr>
              <a:xfrm>
                <a:off x="7289829" y="3262688"/>
                <a:ext cx="40498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chemeClr val="tx1"/>
                    </a:solidFill>
                  </a:rPr>
                  <a:t>④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1E326D3-2EBA-7E7E-DC17-2485C87C1AF2}"/>
                  </a:ext>
                </a:extLst>
              </p:cNvPr>
              <p:cNvSpPr txBox="1"/>
              <p:nvPr/>
            </p:nvSpPr>
            <p:spPr>
              <a:xfrm>
                <a:off x="7920125" y="3263695"/>
                <a:ext cx="404988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chemeClr val="tx1"/>
                    </a:solidFill>
                  </a:rPr>
                  <a:t>⑤</a:t>
                </a:r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9CF25E-2262-64C2-54DF-CC5F5401714E}"/>
                  </a:ext>
                </a:extLst>
              </p:cNvPr>
              <p:cNvSpPr txBox="1"/>
              <p:nvPr/>
            </p:nvSpPr>
            <p:spPr>
              <a:xfrm>
                <a:off x="7920125" y="3741063"/>
                <a:ext cx="404988" cy="4308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2000" dirty="0">
                    <a:solidFill>
                      <a:srgbClr val="FF0000"/>
                    </a:solidFill>
                  </a:rPr>
                  <a:t>⑤</a:t>
                </a:r>
              </a:p>
            </p:txBody>
          </p:sp>
        </p:grp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B252E5C3-9E95-926A-1F3B-37D1862E82EC}"/>
              </a:ext>
            </a:extLst>
          </p:cNvPr>
          <p:cNvGrpSpPr/>
          <p:nvPr/>
        </p:nvGrpSpPr>
        <p:grpSpPr>
          <a:xfrm>
            <a:off x="5293295" y="3747362"/>
            <a:ext cx="2378952" cy="461665"/>
            <a:chOff x="5330458" y="3740196"/>
            <a:chExt cx="2378952" cy="46166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33EF537-4D4A-ACAC-B36F-E7B9D027CED7}"/>
                </a:ext>
              </a:extLst>
            </p:cNvPr>
            <p:cNvSpPr txBox="1"/>
            <p:nvPr/>
          </p:nvSpPr>
          <p:spPr>
            <a:xfrm>
              <a:off x="5330458" y="3740196"/>
              <a:ext cx="4049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2000" dirty="0">
                  <a:solidFill>
                    <a:srgbClr val="FF0000"/>
                  </a:solidFill>
                </a:rPr>
                <a:t>①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C68C67-15F6-E45E-58C5-7329C08AF881}"/>
                </a:ext>
              </a:extLst>
            </p:cNvPr>
            <p:cNvSpPr txBox="1"/>
            <p:nvPr/>
          </p:nvSpPr>
          <p:spPr>
            <a:xfrm>
              <a:off x="5991881" y="3755585"/>
              <a:ext cx="40498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2000" dirty="0">
                  <a:solidFill>
                    <a:srgbClr val="FF0000"/>
                  </a:solidFill>
                </a:rPr>
                <a:t>②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3024B58-67FA-390F-2323-53AB5D4CBDA0}"/>
                </a:ext>
              </a:extLst>
            </p:cNvPr>
            <p:cNvSpPr txBox="1"/>
            <p:nvPr/>
          </p:nvSpPr>
          <p:spPr>
            <a:xfrm>
              <a:off x="6652316" y="3742664"/>
              <a:ext cx="40498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2000" dirty="0">
                  <a:solidFill>
                    <a:srgbClr val="FF0000"/>
                  </a:solidFill>
                </a:rPr>
                <a:t>③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3EB2E97-1308-65C9-E9EE-DD9818710F5D}"/>
                </a:ext>
              </a:extLst>
            </p:cNvPr>
            <p:cNvSpPr txBox="1"/>
            <p:nvPr/>
          </p:nvSpPr>
          <p:spPr>
            <a:xfrm>
              <a:off x="7304422" y="3742188"/>
              <a:ext cx="40498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2000" dirty="0">
                  <a:solidFill>
                    <a:srgbClr val="FF0000"/>
                  </a:solidFill>
                </a:rPr>
                <a:t>④</a:t>
              </a:r>
            </a:p>
          </p:txBody>
        </p:sp>
      </p:grpSp>
      <p:pic>
        <p:nvPicPr>
          <p:cNvPr id="50" name="그림 49">
            <a:extLst>
              <a:ext uri="{FF2B5EF4-FFF2-40B4-BE49-F238E27FC236}">
                <a16:creationId xmlns:a16="http://schemas.microsoft.com/office/drawing/2014/main" id="{087384B7-CAB3-72F8-FDA7-B91CEB441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399" y="3528362"/>
            <a:ext cx="2931319" cy="422786"/>
          </a:xfrm>
          <a:prstGeom prst="rect">
            <a:avLst/>
          </a:prstGeom>
        </p:spPr>
      </p:pic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7F3D8DDF-15AC-4836-ECB5-89F2F58B54D9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02A768-6031-A5AE-4ABB-FB489D4EE9F8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348265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실험을 통해 수평잡기의 원리를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사각형: 잘린 대각선 방향 모서리 56">
            <a:extLst>
              <a:ext uri="{FF2B5EF4-FFF2-40B4-BE49-F238E27FC236}">
                <a16:creationId xmlns:a16="http://schemas.microsoft.com/office/drawing/2014/main" id="{BCB6F935-9F8A-1E0B-5B35-AE376E17B168}"/>
              </a:ext>
            </a:extLst>
          </p:cNvPr>
          <p:cNvSpPr/>
          <p:nvPr/>
        </p:nvSpPr>
        <p:spPr>
          <a:xfrm>
            <a:off x="762000" y="21059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C721EBD8-3C9D-6DB2-2996-AF178348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83669"/>
            <a:ext cx="7917607" cy="151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나무토막 한 개를 받침대 왼쪽 나무판자의 ①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~</a:t>
            </a: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⑤ 위에 놓습니다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무게가 같은 나무토막으로 수평을 잡으려면 오른쪽 나무판자의 </a:t>
            </a:r>
            <a:endParaRPr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어디에 놓아야 하는지 번호를 써 봅시다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latinLnBrk="0">
              <a:lnSpc>
                <a:spcPct val="130000"/>
              </a:lnSpc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2" name="그룹 12">
            <a:extLst>
              <a:ext uri="{FF2B5EF4-FFF2-40B4-BE49-F238E27FC236}">
                <a16:creationId xmlns:a16="http://schemas.microsoft.com/office/drawing/2014/main" id="{A2413EC2-5017-11E6-CD50-F25D6C0CF035}"/>
              </a:ext>
            </a:extLst>
          </p:cNvPr>
          <p:cNvGrpSpPr/>
          <p:nvPr/>
        </p:nvGrpSpPr>
        <p:grpSpPr>
          <a:xfrm>
            <a:off x="838200" y="3257550"/>
            <a:ext cx="7251723" cy="1744120"/>
            <a:chOff x="3238094" y="1523691"/>
            <a:chExt cx="5510370" cy="1296144"/>
          </a:xfrm>
        </p:grpSpPr>
        <p:sp>
          <p:nvSpPr>
            <p:cNvPr id="9" name="모서리가 둥근 직사각형 53">
              <a:extLst>
                <a:ext uri="{FF2B5EF4-FFF2-40B4-BE49-F238E27FC236}">
                  <a16:creationId xmlns:a16="http://schemas.microsoft.com/office/drawing/2014/main" id="{379DD6B5-BDEA-7E77-56DF-BDECA084A1FE}"/>
                </a:ext>
              </a:extLst>
            </p:cNvPr>
            <p:cNvSpPr/>
            <p:nvPr/>
          </p:nvSpPr>
          <p:spPr>
            <a:xfrm>
              <a:off x="3238094" y="1523691"/>
              <a:ext cx="5510370" cy="1296144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0" name="모서리가 둥근 직사각형 56">
              <a:extLst>
                <a:ext uri="{FF2B5EF4-FFF2-40B4-BE49-F238E27FC236}">
                  <a16:creationId xmlns:a16="http://schemas.microsoft.com/office/drawing/2014/main" id="{62352CC8-36AA-1689-F554-08C17616BB4D}"/>
                </a:ext>
              </a:extLst>
            </p:cNvPr>
            <p:cNvSpPr/>
            <p:nvPr/>
          </p:nvSpPr>
          <p:spPr>
            <a:xfrm>
              <a:off x="3258403" y="1523692"/>
              <a:ext cx="5464800" cy="1267710"/>
            </a:xfrm>
            <a:prstGeom prst="roundRect">
              <a:avLst>
                <a:gd name="adj" fmla="val 13414"/>
              </a:avLst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B85F41B-D7EC-3769-85F0-1CFE29A53520}"/>
              </a:ext>
            </a:extLst>
          </p:cNvPr>
          <p:cNvSpPr txBox="1"/>
          <p:nvPr/>
        </p:nvSpPr>
        <p:spPr>
          <a:xfrm>
            <a:off x="1004680" y="3351549"/>
            <a:ext cx="7041982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>
              <a:lnSpc>
                <a:spcPts val="3000"/>
              </a:lnSpc>
              <a:defRPr sz="280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무게가 같은 두 물체를 나무판자 위에 올려 놓았을 때</a:t>
            </a:r>
            <a:r>
              <a:rPr lang="en-US" altLang="ko-KR" sz="2000" spc="-150" dirty="0">
                <a:solidFill>
                  <a:schemeClr val="tx1"/>
                </a:solidFill>
              </a:rPr>
              <a:t> </a:t>
            </a:r>
            <a:r>
              <a:rPr lang="ko-KR" altLang="en-US" sz="2000" spc="-150" dirty="0">
                <a:solidFill>
                  <a:schemeClr val="tx1"/>
                </a:solidFill>
              </a:rPr>
              <a:t>두 물체가 수평을 잡으려면 각각의 물체를 </a:t>
            </a:r>
            <a:r>
              <a:rPr lang="ko-KR" altLang="en-US" sz="2000" spc="-150" dirty="0" err="1">
                <a:solidFill>
                  <a:schemeClr val="tx1"/>
                </a:solidFill>
              </a:rPr>
              <a:t>받침점으로부터</a:t>
            </a:r>
            <a:r>
              <a:rPr lang="ko-KR" altLang="en-US" sz="2000" spc="-150" dirty="0">
                <a:solidFill>
                  <a:schemeClr val="tx1"/>
                </a:solidFill>
              </a:rPr>
              <a:t> </a:t>
            </a:r>
            <a:r>
              <a:rPr lang="en-US" altLang="ko-KR" sz="2000" spc="-150" dirty="0">
                <a:solidFill>
                  <a:schemeClr val="tx1"/>
                </a:solidFill>
              </a:rPr>
              <a:t>( </a:t>
            </a:r>
            <a:r>
              <a:rPr lang="ko-KR" altLang="en-US" sz="2000" spc="-150" dirty="0">
                <a:solidFill>
                  <a:schemeClr val="tx1"/>
                </a:solidFill>
              </a:rPr>
              <a:t>같은 </a:t>
            </a:r>
            <a:r>
              <a:rPr lang="en-US" altLang="ko-KR" sz="2000" spc="-150" dirty="0">
                <a:solidFill>
                  <a:schemeClr val="tx1"/>
                </a:solidFill>
              </a:rPr>
              <a:t>, </a:t>
            </a:r>
            <a:r>
              <a:rPr lang="ko-KR" altLang="en-US" sz="2000" spc="-150" dirty="0">
                <a:solidFill>
                  <a:schemeClr val="tx1"/>
                </a:solidFill>
              </a:rPr>
              <a:t>다른 </a:t>
            </a:r>
            <a:r>
              <a:rPr lang="en-US" altLang="ko-KR" sz="2000" spc="-150" dirty="0">
                <a:solidFill>
                  <a:schemeClr val="tx1"/>
                </a:solidFill>
              </a:rPr>
              <a:t>) </a:t>
            </a:r>
            <a:r>
              <a:rPr lang="ko-KR" altLang="en-US" sz="2000" spc="-150" dirty="0">
                <a:solidFill>
                  <a:schemeClr val="tx1"/>
                </a:solidFill>
              </a:rPr>
              <a:t>거리에 놓아야 한다</a:t>
            </a:r>
            <a:r>
              <a:rPr lang="en-US" altLang="ko-KR" sz="2000" spc="-15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30E38B5A-696E-38F7-3193-9CC0E53C26F5}"/>
              </a:ext>
            </a:extLst>
          </p:cNvPr>
          <p:cNvSpPr/>
          <p:nvPr/>
        </p:nvSpPr>
        <p:spPr>
          <a:xfrm>
            <a:off x="5181600" y="3867150"/>
            <a:ext cx="590444" cy="523874"/>
          </a:xfrm>
          <a:prstGeom prst="ellipse">
            <a:avLst/>
          </a:prstGeom>
          <a:noFill/>
          <a:ln w="38100">
            <a:solidFill>
              <a:srgbClr val="FF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827E59BA-B16C-47CE-ADAB-90677BF1ECE9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F1376C-28E4-7E29-BEC6-98138DE2F25E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54605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실험을 통해 수평잡기의 원리를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사각형: 잘린 대각선 방향 모서리 56">
            <a:extLst>
              <a:ext uri="{FF2B5EF4-FFF2-40B4-BE49-F238E27FC236}">
                <a16:creationId xmlns:a16="http://schemas.microsoft.com/office/drawing/2014/main" id="{BCB6F935-9F8A-1E0B-5B35-AE376E17B168}"/>
              </a:ext>
            </a:extLst>
          </p:cNvPr>
          <p:cNvSpPr/>
          <p:nvPr/>
        </p:nvSpPr>
        <p:spPr>
          <a:xfrm>
            <a:off x="762000" y="21059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C721EBD8-3C9D-6DB2-2996-AF178348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477" y="2008595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나무토막 한 개와 나무토막 두 개로 수평을 잡으려면 </a:t>
            </a:r>
            <a:endParaRPr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오른쪽 나무판자 어디에 놓아야 하는지 번호를 써 봅시다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94D6FD8-A4B0-1A04-FD5C-446CF246E19E}"/>
              </a:ext>
            </a:extLst>
          </p:cNvPr>
          <p:cNvGrpSpPr/>
          <p:nvPr/>
        </p:nvGrpSpPr>
        <p:grpSpPr>
          <a:xfrm>
            <a:off x="3278582" y="2790221"/>
            <a:ext cx="5437794" cy="1423744"/>
            <a:chOff x="3471216" y="2800085"/>
            <a:chExt cx="5437794" cy="1423744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AC86BE34-28C7-9691-771E-0A3B5FA9DB0B}"/>
                </a:ext>
              </a:extLst>
            </p:cNvPr>
            <p:cNvGrpSpPr/>
            <p:nvPr/>
          </p:nvGrpSpPr>
          <p:grpSpPr>
            <a:xfrm>
              <a:off x="3471216" y="2800085"/>
              <a:ext cx="5437794" cy="1423744"/>
              <a:chOff x="3513747" y="2790221"/>
              <a:chExt cx="5437794" cy="1423744"/>
            </a:xfrm>
          </p:grpSpPr>
          <p:sp>
            <p:nvSpPr>
              <p:cNvPr id="15" name="모서리가 둥근 직사각형 18">
                <a:extLst>
                  <a:ext uri="{FF2B5EF4-FFF2-40B4-BE49-F238E27FC236}">
                    <a16:creationId xmlns:a16="http://schemas.microsoft.com/office/drawing/2014/main" id="{148BE85E-44B5-1382-B842-C15A90E944BB}"/>
                  </a:ext>
                </a:extLst>
              </p:cNvPr>
              <p:cNvSpPr/>
              <p:nvPr/>
            </p:nvSpPr>
            <p:spPr>
              <a:xfrm flipV="1">
                <a:off x="5225128" y="4131936"/>
                <a:ext cx="372641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17" name="모서리가 둥근 직사각형 19">
                <a:extLst>
                  <a:ext uri="{FF2B5EF4-FFF2-40B4-BE49-F238E27FC236}">
                    <a16:creationId xmlns:a16="http://schemas.microsoft.com/office/drawing/2014/main" id="{02F0AF51-9737-48E6-AB98-9215D8093769}"/>
                  </a:ext>
                </a:extLst>
              </p:cNvPr>
              <p:cNvSpPr/>
              <p:nvPr/>
            </p:nvSpPr>
            <p:spPr>
              <a:xfrm>
                <a:off x="3513748" y="2790221"/>
                <a:ext cx="1652757" cy="683155"/>
              </a:xfrm>
              <a:prstGeom prst="roundRect">
                <a:avLst>
                  <a:gd name="adj" fmla="val 1953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받침대 왼쪽의 나무토막 위치</a:t>
                </a:r>
              </a:p>
            </p:txBody>
          </p:sp>
          <p:sp>
            <p:nvSpPr>
              <p:cNvPr id="20" name="모서리가 둥근 직사각형 20">
                <a:extLst>
                  <a:ext uri="{FF2B5EF4-FFF2-40B4-BE49-F238E27FC236}">
                    <a16:creationId xmlns:a16="http://schemas.microsoft.com/office/drawing/2014/main" id="{1AA5C7D6-0BDD-B991-F10E-A009D223372A}"/>
                  </a:ext>
                </a:extLst>
              </p:cNvPr>
              <p:cNvSpPr/>
              <p:nvPr/>
            </p:nvSpPr>
            <p:spPr>
              <a:xfrm>
                <a:off x="3513747" y="3498224"/>
                <a:ext cx="1652757" cy="715741"/>
              </a:xfrm>
              <a:prstGeom prst="roundRect">
                <a:avLst>
                  <a:gd name="adj" fmla="val 1953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spc="-15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받침대 오른쪽의 </a:t>
                </a:r>
                <a:r>
                  <a:rPr lang="ko-KR" altLang="en-US" sz="1600" dirty="0">
                    <a:solidFill>
                      <a:schemeClr val="tx1"/>
                    </a:solidFill>
                    <a:latin typeface="나눔고딕 ExtraBold" panose="020D0904000000000000" pitchFamily="50" charset="-127"/>
                    <a:ea typeface="나눔고딕 ExtraBold" panose="020D0904000000000000" pitchFamily="50" charset="-127"/>
                  </a:rPr>
                  <a:t>나무토막 위치</a:t>
                </a:r>
              </a:p>
            </p:txBody>
          </p:sp>
          <p:sp>
            <p:nvSpPr>
              <p:cNvPr id="22" name="모서리가 둥근 직사각형 21">
                <a:extLst>
                  <a:ext uri="{FF2B5EF4-FFF2-40B4-BE49-F238E27FC236}">
                    <a16:creationId xmlns:a16="http://schemas.microsoft.com/office/drawing/2014/main" id="{7D84D773-F8CE-E346-C6B5-DB46AB4E9DC1}"/>
                  </a:ext>
                </a:extLst>
              </p:cNvPr>
              <p:cNvSpPr/>
              <p:nvPr/>
            </p:nvSpPr>
            <p:spPr>
              <a:xfrm>
                <a:off x="5225129" y="2801212"/>
                <a:ext cx="3726412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23" name="모서리가 둥근 직사각형 22">
                <a:extLst>
                  <a:ext uri="{FF2B5EF4-FFF2-40B4-BE49-F238E27FC236}">
                    <a16:creationId xmlns:a16="http://schemas.microsoft.com/office/drawing/2014/main" id="{4BBF4DF9-BEE8-BB01-E65B-6941368D2C7C}"/>
                  </a:ext>
                </a:extLst>
              </p:cNvPr>
              <p:cNvSpPr/>
              <p:nvPr/>
            </p:nvSpPr>
            <p:spPr>
              <a:xfrm>
                <a:off x="5225127" y="3478004"/>
                <a:ext cx="368388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41" name="모서리가 둥근 직사각형 23">
                <a:extLst>
                  <a:ext uri="{FF2B5EF4-FFF2-40B4-BE49-F238E27FC236}">
                    <a16:creationId xmlns:a16="http://schemas.microsoft.com/office/drawing/2014/main" id="{9B7AB09D-02D9-7FC9-66F0-D8B7579B061F}"/>
                  </a:ext>
                </a:extLst>
              </p:cNvPr>
              <p:cNvSpPr/>
              <p:nvPr/>
            </p:nvSpPr>
            <p:spPr>
              <a:xfrm rot="5400000">
                <a:off x="5297795" y="3463435"/>
                <a:ext cx="1361340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grpSp>
            <p:nvGrpSpPr>
              <p:cNvPr id="42" name="그룹 41">
                <a:extLst>
                  <a:ext uri="{FF2B5EF4-FFF2-40B4-BE49-F238E27FC236}">
                    <a16:creationId xmlns:a16="http://schemas.microsoft.com/office/drawing/2014/main" id="{CED08A9F-C5E6-9405-4174-246DF0BE4F60}"/>
                  </a:ext>
                </a:extLst>
              </p:cNvPr>
              <p:cNvGrpSpPr/>
              <p:nvPr/>
            </p:nvGrpSpPr>
            <p:grpSpPr>
              <a:xfrm>
                <a:off x="5424315" y="2947241"/>
                <a:ext cx="3324149" cy="465662"/>
                <a:chOff x="5333884" y="3259698"/>
                <a:chExt cx="2991229" cy="465662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7376FA9E-BC92-32EE-CB7E-A03AB83167E0}"/>
                    </a:ext>
                  </a:extLst>
                </p:cNvPr>
                <p:cNvSpPr txBox="1"/>
                <p:nvPr/>
              </p:nvSpPr>
              <p:spPr>
                <a:xfrm>
                  <a:off x="5333884" y="3259698"/>
                  <a:ext cx="404988" cy="43088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>
                  <a:defPPr>
                    <a:defRPr lang="ko-KR"/>
                  </a:defPPr>
                  <a:lvl1pPr>
                    <a:lnSpc>
                      <a:spcPct val="120000"/>
                    </a:lnSpc>
                    <a:defRPr sz="2800">
                      <a:solidFill>
                        <a:srgbClr val="C00000"/>
                      </a:solidFill>
                      <a:latin typeface="나눔고딕 ExtraBold" pitchFamily="50" charset="-127"/>
                      <a:ea typeface="나눔고딕 ExtraBold" pitchFamily="50" charset="-127"/>
                    </a:defRPr>
                  </a:lvl1pPr>
                </a:lstStyle>
                <a:p>
                  <a:pPr algn="ctr"/>
                  <a:r>
                    <a:rPr lang="ko-KR" altLang="en-US" sz="2000" dirty="0">
                      <a:solidFill>
                        <a:schemeClr val="tx1"/>
                      </a:solidFill>
                    </a:rPr>
                    <a:t>①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F73CF58-33BC-8564-2A87-9ACECBA95A69}"/>
                    </a:ext>
                  </a:extLst>
                </p:cNvPr>
                <p:cNvSpPr txBox="1"/>
                <p:nvPr/>
              </p:nvSpPr>
              <p:spPr>
                <a:xfrm>
                  <a:off x="5996356" y="3271466"/>
                  <a:ext cx="404988" cy="43088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>
                  <a:defPPr>
                    <a:defRPr lang="ko-KR"/>
                  </a:defPPr>
                  <a:lvl1pPr>
                    <a:lnSpc>
                      <a:spcPct val="120000"/>
                    </a:lnSpc>
                    <a:defRPr sz="2800">
                      <a:solidFill>
                        <a:srgbClr val="C00000"/>
                      </a:solidFill>
                      <a:latin typeface="나눔고딕 ExtraBold" pitchFamily="50" charset="-127"/>
                      <a:ea typeface="나눔고딕 ExtraBold" pitchFamily="50" charset="-127"/>
                    </a:defRPr>
                  </a:lvl1pPr>
                </a:lstStyle>
                <a:p>
                  <a:pPr algn="ctr"/>
                  <a:r>
                    <a:rPr lang="ko-KR" altLang="en-US" sz="2000" dirty="0">
                      <a:solidFill>
                        <a:schemeClr val="tx1"/>
                      </a:solidFill>
                    </a:rPr>
                    <a:t>②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BF88605-1910-CE62-3294-CD340DA8DD63}"/>
                    </a:ext>
                  </a:extLst>
                </p:cNvPr>
                <p:cNvSpPr txBox="1"/>
                <p:nvPr/>
              </p:nvSpPr>
              <p:spPr>
                <a:xfrm>
                  <a:off x="6646361" y="3271215"/>
                  <a:ext cx="404988" cy="43088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>
                  <a:defPPr>
                    <a:defRPr lang="ko-KR"/>
                  </a:defPPr>
                  <a:lvl1pPr>
                    <a:lnSpc>
                      <a:spcPct val="120000"/>
                    </a:lnSpc>
                    <a:defRPr sz="2800">
                      <a:solidFill>
                        <a:srgbClr val="C00000"/>
                      </a:solidFill>
                      <a:latin typeface="나눔고딕 ExtraBold" pitchFamily="50" charset="-127"/>
                      <a:ea typeface="나눔고딕 ExtraBold" pitchFamily="50" charset="-127"/>
                    </a:defRPr>
                  </a:lvl1pPr>
                </a:lstStyle>
                <a:p>
                  <a:pPr algn="ctr"/>
                  <a:r>
                    <a:rPr lang="ko-KR" altLang="en-US" sz="2000" dirty="0">
                      <a:solidFill>
                        <a:schemeClr val="tx1"/>
                      </a:solidFill>
                    </a:rPr>
                    <a:t>③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0336F12-68AF-B2CC-37C2-6FBD8C3A2E49}"/>
                    </a:ext>
                  </a:extLst>
                </p:cNvPr>
                <p:cNvSpPr txBox="1"/>
                <p:nvPr/>
              </p:nvSpPr>
              <p:spPr>
                <a:xfrm>
                  <a:off x="7289829" y="3262688"/>
                  <a:ext cx="404988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>
                  <a:defPPr>
                    <a:defRPr lang="ko-KR"/>
                  </a:defPPr>
                  <a:lvl1pPr>
                    <a:lnSpc>
                      <a:spcPct val="120000"/>
                    </a:lnSpc>
                    <a:defRPr sz="2800">
                      <a:solidFill>
                        <a:srgbClr val="C00000"/>
                      </a:solidFill>
                      <a:latin typeface="나눔고딕 ExtraBold" pitchFamily="50" charset="-127"/>
                      <a:ea typeface="나눔고딕 ExtraBold" pitchFamily="50" charset="-127"/>
                    </a:defRPr>
                  </a:lvl1pPr>
                </a:lstStyle>
                <a:p>
                  <a:pPr algn="ctr"/>
                  <a:r>
                    <a:rPr lang="ko-KR" altLang="en-US" sz="2000" dirty="0">
                      <a:solidFill>
                        <a:schemeClr val="tx1"/>
                      </a:solidFill>
                    </a:rPr>
                    <a:t>④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DFE178E-BB71-702A-666B-694EC717ED68}"/>
                    </a:ext>
                  </a:extLst>
                </p:cNvPr>
                <p:cNvSpPr txBox="1"/>
                <p:nvPr/>
              </p:nvSpPr>
              <p:spPr>
                <a:xfrm>
                  <a:off x="7920125" y="3263695"/>
                  <a:ext cx="404988" cy="46166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>
                  <a:defPPr>
                    <a:defRPr lang="ko-KR"/>
                  </a:defPPr>
                  <a:lvl1pPr>
                    <a:lnSpc>
                      <a:spcPct val="120000"/>
                    </a:lnSpc>
                    <a:defRPr sz="2800">
                      <a:solidFill>
                        <a:srgbClr val="C00000"/>
                      </a:solidFill>
                      <a:latin typeface="나눔고딕 ExtraBold" pitchFamily="50" charset="-127"/>
                      <a:ea typeface="나눔고딕 ExtraBold" pitchFamily="50" charset="-127"/>
                    </a:defRPr>
                  </a:lvl1pPr>
                </a:lstStyle>
                <a:p>
                  <a:pPr algn="ctr"/>
                  <a:r>
                    <a:rPr lang="ko-KR" altLang="en-US" sz="2000" dirty="0">
                      <a:solidFill>
                        <a:schemeClr val="tx1"/>
                      </a:solidFill>
                    </a:rPr>
                    <a:t>⑤</a:t>
                  </a:r>
                </a:p>
              </p:txBody>
            </p:sp>
          </p:grpSp>
          <p:sp>
            <p:nvSpPr>
              <p:cNvPr id="44" name="모서리가 둥근 직사각형 42">
                <a:extLst>
                  <a:ext uri="{FF2B5EF4-FFF2-40B4-BE49-F238E27FC236}">
                    <a16:creationId xmlns:a16="http://schemas.microsoft.com/office/drawing/2014/main" id="{58840C3A-A280-083A-E939-BB8AE0540EB3}"/>
                  </a:ext>
                </a:extLst>
              </p:cNvPr>
              <p:cNvSpPr/>
              <p:nvPr/>
            </p:nvSpPr>
            <p:spPr>
              <a:xfrm rot="5400000">
                <a:off x="6086139" y="3463434"/>
                <a:ext cx="1361341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1" name="모서리가 둥근 직사각형 43">
                <a:extLst>
                  <a:ext uri="{FF2B5EF4-FFF2-40B4-BE49-F238E27FC236}">
                    <a16:creationId xmlns:a16="http://schemas.microsoft.com/office/drawing/2014/main" id="{40165F4C-F2B9-D51E-88EA-544BC9D3580F}"/>
                  </a:ext>
                </a:extLst>
              </p:cNvPr>
              <p:cNvSpPr/>
              <p:nvPr/>
            </p:nvSpPr>
            <p:spPr>
              <a:xfrm rot="5400000">
                <a:off x="6863814" y="3445919"/>
                <a:ext cx="1326313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2" name="모서리가 둥근 직사각형 44">
                <a:extLst>
                  <a:ext uri="{FF2B5EF4-FFF2-40B4-BE49-F238E27FC236}">
                    <a16:creationId xmlns:a16="http://schemas.microsoft.com/office/drawing/2014/main" id="{45725660-AA53-8719-25EA-47BBABADF05A}"/>
                  </a:ext>
                </a:extLst>
              </p:cNvPr>
              <p:cNvSpPr/>
              <p:nvPr/>
            </p:nvSpPr>
            <p:spPr>
              <a:xfrm rot="5400000">
                <a:off x="7599515" y="3478004"/>
                <a:ext cx="1353584" cy="45719"/>
              </a:xfrm>
              <a:prstGeom prst="roundRect">
                <a:avLst>
                  <a:gd name="adj" fmla="val 2983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51DABB8-901F-1AD6-0126-F4A78B5C9FA8}"/>
                  </a:ext>
                </a:extLst>
              </p:cNvPr>
              <p:cNvSpPr txBox="1"/>
              <p:nvPr/>
            </p:nvSpPr>
            <p:spPr>
              <a:xfrm>
                <a:off x="5211299" y="3509012"/>
                <a:ext cx="854796" cy="68326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ko-KR" altLang="en-US" sz="1600" dirty="0">
                    <a:solidFill>
                      <a:schemeClr val="tx1"/>
                    </a:solidFill>
                  </a:rPr>
                  <a:t>  과 ①</a:t>
                </a:r>
                <a:endParaRPr lang="en-US" altLang="ko-KR" sz="16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sz="1600" dirty="0">
                    <a:solidFill>
                      <a:schemeClr val="tx1"/>
                    </a:solidFill>
                  </a:rPr>
                  <a:t>중간 </a:t>
                </a:r>
              </a:p>
            </p:txBody>
          </p: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135A79FE-CC57-5408-3A07-CBEFCB7E0DB4}"/>
                </a:ext>
              </a:extLst>
            </p:cNvPr>
            <p:cNvGrpSpPr/>
            <p:nvPr/>
          </p:nvGrpSpPr>
          <p:grpSpPr>
            <a:xfrm>
              <a:off x="5205073" y="3601616"/>
              <a:ext cx="265220" cy="207972"/>
              <a:chOff x="4340125" y="4710529"/>
              <a:chExt cx="786577" cy="564762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BC289B-74B6-616B-0006-87872688BA11}"/>
                  </a:ext>
                </a:extLst>
              </p:cNvPr>
              <p:cNvSpPr txBox="1"/>
              <p:nvPr/>
            </p:nvSpPr>
            <p:spPr>
              <a:xfrm flipH="1">
                <a:off x="4584939" y="4796375"/>
                <a:ext cx="298726" cy="42921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en-US" altLang="ko-KR" sz="1400" dirty="0">
                    <a:solidFill>
                      <a:schemeClr val="tx1"/>
                    </a:solidFill>
                  </a:rPr>
                  <a:t>0</a:t>
                </a:r>
                <a:endParaRPr lang="ko-KR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195F47-CE78-0824-DF52-0AE83B3577E1}"/>
                  </a:ext>
                </a:extLst>
              </p:cNvPr>
              <p:cNvSpPr txBox="1"/>
              <p:nvPr/>
            </p:nvSpPr>
            <p:spPr>
              <a:xfrm>
                <a:off x="4340125" y="4710529"/>
                <a:ext cx="786577" cy="56476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ko-KR"/>
                </a:defPPr>
                <a:lvl1pPr>
                  <a:lnSpc>
                    <a:spcPct val="120000"/>
                  </a:lnSpc>
                  <a:defRPr sz="2800">
                    <a:solidFill>
                      <a:srgbClr val="C00000"/>
                    </a:solidFill>
                    <a:latin typeface="나눔고딕 ExtraBold" pitchFamily="50" charset="-127"/>
                    <a:ea typeface="나눔고딕 ExtraBold" pitchFamily="50" charset="-127"/>
                  </a:defRPr>
                </a:lvl1pPr>
              </a:lstStyle>
              <a:p>
                <a:pPr algn="ctr"/>
                <a:r>
                  <a:rPr lang="en-US" altLang="ko-KR" sz="2000" b="0" dirty="0">
                    <a:solidFill>
                      <a:schemeClr val="tx1"/>
                    </a:solidFill>
                  </a:rPr>
                  <a:t>○</a:t>
                </a:r>
                <a:endParaRPr lang="ko-KR" altLang="en-US" sz="2000" b="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FCD46D6F-37DE-1B1B-3258-B5F5C1476562}"/>
              </a:ext>
            </a:extLst>
          </p:cNvPr>
          <p:cNvGrpSpPr/>
          <p:nvPr/>
        </p:nvGrpSpPr>
        <p:grpSpPr>
          <a:xfrm>
            <a:off x="5611781" y="3454016"/>
            <a:ext cx="3195017" cy="683264"/>
            <a:chOff x="5895577" y="3494587"/>
            <a:chExt cx="3195017" cy="68326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7791BAE-AB77-E8F1-ACA9-5D500CBFC0E9}"/>
                </a:ext>
              </a:extLst>
            </p:cNvPr>
            <p:cNvSpPr txBox="1"/>
            <p:nvPr/>
          </p:nvSpPr>
          <p:spPr>
            <a:xfrm>
              <a:off x="5895577" y="3605192"/>
              <a:ext cx="89148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1600" dirty="0">
                  <a:solidFill>
                    <a:schemeClr val="tx1"/>
                  </a:solidFill>
                </a:rPr>
                <a:t>  </a:t>
              </a:r>
              <a:r>
                <a:rPr lang="ko-KR" altLang="en-US" sz="2000" dirty="0">
                  <a:solidFill>
                    <a:srgbClr val="FF0000"/>
                  </a:solidFill>
                </a:rPr>
                <a:t>①</a:t>
              </a:r>
              <a:r>
                <a:rPr lang="ko-KR" altLang="en-US" sz="16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DA99297-1D93-BDD9-F360-3A7247632004}"/>
                </a:ext>
              </a:extLst>
            </p:cNvPr>
            <p:cNvSpPr txBox="1"/>
            <p:nvPr/>
          </p:nvSpPr>
          <p:spPr>
            <a:xfrm>
              <a:off x="6690782" y="3494587"/>
              <a:ext cx="877314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1600" dirty="0">
                  <a:solidFill>
                    <a:srgbClr val="FF0000"/>
                  </a:solidFill>
                </a:rPr>
                <a:t> ①과② 중간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DEB4DEF-8468-9C6E-DB31-17A32D3F5796}"/>
                </a:ext>
              </a:extLst>
            </p:cNvPr>
            <p:cNvSpPr txBox="1"/>
            <p:nvPr/>
          </p:nvSpPr>
          <p:spPr>
            <a:xfrm>
              <a:off x="7384826" y="3582330"/>
              <a:ext cx="89148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2000" dirty="0">
                  <a:solidFill>
                    <a:srgbClr val="FF0000"/>
                  </a:solidFill>
                </a:rPr>
                <a:t>②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D12682D-BC24-6333-1D88-CCE0DF9084E7}"/>
                </a:ext>
              </a:extLst>
            </p:cNvPr>
            <p:cNvSpPr txBox="1"/>
            <p:nvPr/>
          </p:nvSpPr>
          <p:spPr>
            <a:xfrm>
              <a:off x="8109468" y="3494587"/>
              <a:ext cx="981126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>
                <a:lnSpc>
                  <a:spcPct val="120000"/>
                </a:lnSpc>
                <a:defRPr sz="2800">
                  <a:solidFill>
                    <a:srgbClr val="C00000"/>
                  </a:solidFill>
                  <a:latin typeface="나눔고딕 ExtraBold" pitchFamily="50" charset="-127"/>
                  <a:ea typeface="나눔고딕 ExtraBold" pitchFamily="50" charset="-127"/>
                </a:defRPr>
              </a:lvl1pPr>
            </a:lstStyle>
            <a:p>
              <a:pPr algn="ctr"/>
              <a:r>
                <a:rPr lang="ko-KR" altLang="en-US" sz="1600" dirty="0">
                  <a:solidFill>
                    <a:srgbClr val="FF0000"/>
                  </a:solidFill>
                </a:rPr>
                <a:t>  ②와 ③ 중간</a:t>
              </a: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9D7A37FB-8B25-895C-10B1-4E7FB6C13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22" y="3297619"/>
            <a:ext cx="2931319" cy="422786"/>
          </a:xfrm>
          <a:prstGeom prst="rect">
            <a:avLst/>
          </a:prstGeom>
        </p:spPr>
      </p:pic>
      <p:sp>
        <p:nvSpPr>
          <p:cNvPr id="38" name="자유형: 도형 37">
            <a:extLst>
              <a:ext uri="{FF2B5EF4-FFF2-40B4-BE49-F238E27FC236}">
                <a16:creationId xmlns:a16="http://schemas.microsoft.com/office/drawing/2014/main" id="{8EE78918-D3A8-2539-146F-55E2EF2611A0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D11585-4FA2-95D2-A53F-6FA29EC4A988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183458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실험을 통해 수평잡기의 원리를 알아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81000" y="1657350"/>
            <a:ext cx="259914" cy="307777"/>
            <a:chOff x="408987" y="1604385"/>
            <a:chExt cx="13744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사각형: 잘린 대각선 방향 모서리 56">
            <a:extLst>
              <a:ext uri="{FF2B5EF4-FFF2-40B4-BE49-F238E27FC236}">
                <a16:creationId xmlns:a16="http://schemas.microsoft.com/office/drawing/2014/main" id="{BCB6F935-9F8A-1E0B-5B35-AE376E17B168}"/>
              </a:ext>
            </a:extLst>
          </p:cNvPr>
          <p:cNvSpPr/>
          <p:nvPr/>
        </p:nvSpPr>
        <p:spPr>
          <a:xfrm>
            <a:off x="762000" y="2105969"/>
            <a:ext cx="248037" cy="23718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C721EBD8-3C9D-6DB2-2996-AF178348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477" y="2008595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나무토막 한 개와 나무토막 두 개로 수평을 잡으려면 </a:t>
            </a:r>
            <a:endParaRPr lang="en-US" altLang="ko-KR" sz="18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오른쪽 나무판자 어디에 놓아야 하는지 번호를 써 봅시다</a:t>
            </a:r>
            <a:r>
              <a:rPr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28" name="그룹 12">
            <a:extLst>
              <a:ext uri="{FF2B5EF4-FFF2-40B4-BE49-F238E27FC236}">
                <a16:creationId xmlns:a16="http://schemas.microsoft.com/office/drawing/2014/main" id="{09451E84-5B1D-4924-55E1-17ADBA93F39A}"/>
              </a:ext>
            </a:extLst>
          </p:cNvPr>
          <p:cNvGrpSpPr/>
          <p:nvPr/>
        </p:nvGrpSpPr>
        <p:grpSpPr>
          <a:xfrm>
            <a:off x="457200" y="3028950"/>
            <a:ext cx="8138455" cy="1744120"/>
            <a:chOff x="3238094" y="1523691"/>
            <a:chExt cx="5510370" cy="1296144"/>
          </a:xfrm>
        </p:grpSpPr>
        <p:sp>
          <p:nvSpPr>
            <p:cNvPr id="29" name="모서리가 둥근 직사각형 51">
              <a:extLst>
                <a:ext uri="{FF2B5EF4-FFF2-40B4-BE49-F238E27FC236}">
                  <a16:creationId xmlns:a16="http://schemas.microsoft.com/office/drawing/2014/main" id="{246A88CE-A0A5-E8BC-AF49-3AFCE37B6DCD}"/>
                </a:ext>
              </a:extLst>
            </p:cNvPr>
            <p:cNvSpPr/>
            <p:nvPr/>
          </p:nvSpPr>
          <p:spPr>
            <a:xfrm>
              <a:off x="3238094" y="1523691"/>
              <a:ext cx="5510370" cy="1296144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30" name="모서리가 둥근 직사각형 72">
              <a:extLst>
                <a:ext uri="{FF2B5EF4-FFF2-40B4-BE49-F238E27FC236}">
                  <a16:creationId xmlns:a16="http://schemas.microsoft.com/office/drawing/2014/main" id="{380DDAF3-6C3A-F306-1C97-B782C94B117B}"/>
                </a:ext>
              </a:extLst>
            </p:cNvPr>
            <p:cNvSpPr/>
            <p:nvPr/>
          </p:nvSpPr>
          <p:spPr>
            <a:xfrm>
              <a:off x="3238095" y="1523692"/>
              <a:ext cx="5485109" cy="1267710"/>
            </a:xfrm>
            <a:prstGeom prst="roundRect">
              <a:avLst>
                <a:gd name="adj" fmla="val 12964"/>
              </a:avLst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0">
                <a:lnSpc>
                  <a:spcPct val="110000"/>
                </a:lnSpc>
                <a:buAutoNum type="arabicPeriod"/>
              </a:pPr>
              <a:endPara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699EB3E-B356-0DB4-C418-82910D3A6C4C}"/>
              </a:ext>
            </a:extLst>
          </p:cNvPr>
          <p:cNvSpPr txBox="1"/>
          <p:nvPr/>
        </p:nvSpPr>
        <p:spPr>
          <a:xfrm>
            <a:off x="683317" y="3110059"/>
            <a:ext cx="7818329" cy="14056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>
              <a:lnSpc>
                <a:spcPts val="3000"/>
              </a:lnSpc>
              <a:defRPr sz="280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무게가 같은 두 물체를 나무판자 위에 올려 놓았을 때</a:t>
            </a:r>
            <a:r>
              <a:rPr lang="en-US" altLang="ko-KR" sz="2000" spc="-150" dirty="0">
                <a:solidFill>
                  <a:schemeClr val="tx1"/>
                </a:solidFill>
              </a:rPr>
              <a:t> </a:t>
            </a:r>
            <a:r>
              <a:rPr lang="ko-KR" altLang="en-US" sz="2000" spc="-150" dirty="0">
                <a:solidFill>
                  <a:schemeClr val="tx1"/>
                </a:solidFill>
              </a:rPr>
              <a:t>두 물체가 수평을 잡으려면</a:t>
            </a:r>
            <a:r>
              <a:rPr lang="en-US" altLang="ko-KR" sz="2000" spc="-150" dirty="0">
                <a:solidFill>
                  <a:schemeClr val="tx1"/>
                </a:solidFill>
              </a:rPr>
              <a:t>,</a:t>
            </a:r>
            <a:r>
              <a:rPr lang="ko-KR" altLang="en-US" sz="2000" spc="-150" dirty="0">
                <a:solidFill>
                  <a:schemeClr val="tx1"/>
                </a:solidFill>
              </a:rPr>
              <a:t> 무거운 물체를 가벼운 물체보다 </a:t>
            </a:r>
            <a:r>
              <a:rPr lang="ko-KR" altLang="en-US" sz="2000" spc="-150" dirty="0" err="1">
                <a:solidFill>
                  <a:schemeClr val="tx1"/>
                </a:solidFill>
              </a:rPr>
              <a:t>받침점에</a:t>
            </a:r>
            <a:r>
              <a:rPr lang="ko-KR" altLang="en-US" sz="2000" spc="-150" dirty="0">
                <a:solidFill>
                  <a:schemeClr val="tx1"/>
                </a:solidFill>
              </a:rPr>
              <a:t> 더 </a:t>
            </a:r>
            <a:r>
              <a:rPr lang="en-US" altLang="ko-KR" sz="2000" spc="-150" dirty="0">
                <a:solidFill>
                  <a:schemeClr val="tx1"/>
                </a:solidFill>
              </a:rPr>
              <a:t>( </a:t>
            </a:r>
            <a:r>
              <a:rPr lang="ko-KR" altLang="en-US" sz="2000" spc="-150" dirty="0">
                <a:solidFill>
                  <a:schemeClr val="tx1"/>
                </a:solidFill>
              </a:rPr>
              <a:t>가까이</a:t>
            </a:r>
            <a:r>
              <a:rPr lang="en-US" altLang="ko-KR" sz="2000" spc="-150" dirty="0">
                <a:solidFill>
                  <a:schemeClr val="tx1"/>
                </a:solidFill>
              </a:rPr>
              <a:t>, </a:t>
            </a:r>
            <a:r>
              <a:rPr lang="ko-KR" altLang="en-US" sz="2000" spc="-150" dirty="0">
                <a:solidFill>
                  <a:schemeClr val="tx1"/>
                </a:solidFill>
              </a:rPr>
              <a:t>멀리 </a:t>
            </a:r>
            <a:r>
              <a:rPr lang="en-US" altLang="ko-KR" sz="2000" spc="-150" dirty="0">
                <a:solidFill>
                  <a:schemeClr val="tx1"/>
                </a:solidFill>
              </a:rPr>
              <a:t>) </a:t>
            </a:r>
            <a:r>
              <a:rPr lang="ko-KR" altLang="en-US" sz="2000" spc="-150" dirty="0">
                <a:solidFill>
                  <a:schemeClr val="tx1"/>
                </a:solidFill>
              </a:rPr>
              <a:t>놓아야 한다</a:t>
            </a:r>
            <a:r>
              <a:rPr lang="en-US" altLang="ko-KR" sz="2000" spc="-15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D5676DE3-C68F-CF90-3724-9393354749B2}"/>
              </a:ext>
            </a:extLst>
          </p:cNvPr>
          <p:cNvSpPr/>
          <p:nvPr/>
        </p:nvSpPr>
        <p:spPr>
          <a:xfrm>
            <a:off x="5429356" y="3867150"/>
            <a:ext cx="773704" cy="523874"/>
          </a:xfrm>
          <a:prstGeom prst="ellipse">
            <a:avLst/>
          </a:prstGeom>
          <a:noFill/>
          <a:ln w="38100">
            <a:solidFill>
              <a:srgbClr val="FF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4D11B900-1EB7-9588-6629-C1DDAB2D7A6C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D463E3-90D6-8B29-CBC4-D40AD23B7EB8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75042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312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 잡기의 원리가 적용된 놀이기구로 시소가 있습니다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49685" y="1657350"/>
            <a:ext cx="291229" cy="307777"/>
            <a:chOff x="392427" y="1604385"/>
            <a:chExt cx="15400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39242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2" name="그림 1">
            <a:extLst>
              <a:ext uri="{FF2B5EF4-FFF2-40B4-BE49-F238E27FC236}">
                <a16:creationId xmlns:a16="http://schemas.microsoft.com/office/drawing/2014/main" id="{9304428D-12B7-AED6-2E39-24E39143A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3" b="2803"/>
          <a:stretch/>
        </p:blipFill>
        <p:spPr>
          <a:xfrm>
            <a:off x="1676400" y="2571750"/>
            <a:ext cx="5105400" cy="2420663"/>
          </a:xfrm>
          <a:prstGeom prst="roundRect">
            <a:avLst/>
          </a:prstGeom>
        </p:spPr>
      </p:pic>
      <p:sp>
        <p:nvSpPr>
          <p:cNvPr id="4" name="모서리가 둥근 직사각형 38">
            <a:extLst>
              <a:ext uri="{FF2B5EF4-FFF2-40B4-BE49-F238E27FC236}">
                <a16:creationId xmlns:a16="http://schemas.microsoft.com/office/drawing/2014/main" id="{53BD3031-39D0-CC2F-6133-95D0FDE10DC2}"/>
              </a:ext>
            </a:extLst>
          </p:cNvPr>
          <p:cNvSpPr/>
          <p:nvPr/>
        </p:nvSpPr>
        <p:spPr>
          <a:xfrm>
            <a:off x="1676400" y="2571750"/>
            <a:ext cx="5105400" cy="2387856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03E52556-CD93-9911-7EF3-3701406B709D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F9D03-D9A0-112F-5671-081A641B6084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4254764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4">
            <a:extLst>
              <a:ext uri="{FF2B5EF4-FFF2-40B4-BE49-F238E27FC236}">
                <a16:creationId xmlns:a16="http://schemas.microsoft.com/office/drawing/2014/main" id="{2D1DE735-A7D2-9380-09BF-EA5E50C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666173"/>
            <a:ext cx="7917607" cy="134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수평 잡기의 원리를 이용해 두 물체의 무게를 비교하기 위해서는 각각의 물체를 받침점으로부터 같은 거리의 나무판자 위에 놓아야 합니다</a:t>
            </a:r>
            <a:r>
              <a:rPr kumimoji="0"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이때 두 물체의 무게가 같으면 나무판자는 수평이 됩니다</a:t>
            </a:r>
            <a:r>
              <a:rPr kumimoji="0"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그러나 두 물체의 무게가 다르면 나무판자는 무거운 물체 쪽으로 기울어집니다</a:t>
            </a:r>
            <a:r>
              <a:rPr kumimoji="0"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4CD2DEE7-28CC-4161-6E85-6879A320C1F5}"/>
              </a:ext>
            </a:extLst>
          </p:cNvPr>
          <p:cNvGrpSpPr/>
          <p:nvPr/>
        </p:nvGrpSpPr>
        <p:grpSpPr>
          <a:xfrm>
            <a:off x="349685" y="1657350"/>
            <a:ext cx="291229" cy="307777"/>
            <a:chOff x="392427" y="1604385"/>
            <a:chExt cx="154008" cy="170208"/>
          </a:xfrm>
        </p:grpSpPr>
        <p:sp>
          <p:nvSpPr>
            <p:cNvPr id="7" name="사각형: 잘린 대각선 방향 모서리 56">
              <a:extLst>
                <a:ext uri="{FF2B5EF4-FFF2-40B4-BE49-F238E27FC236}">
                  <a16:creationId xmlns:a16="http://schemas.microsoft.com/office/drawing/2014/main" id="{68EEA0FF-FD26-BD5D-B1FA-79080DA2993F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EC0D56-D61B-74D8-F599-3151670DBD68}"/>
                </a:ext>
              </a:extLst>
            </p:cNvPr>
            <p:cNvSpPr txBox="1"/>
            <p:nvPr/>
          </p:nvSpPr>
          <p:spPr>
            <a:xfrm>
              <a:off x="39242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2CB7B64A-6346-7F31-A854-AD868BB723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6030" r="1862" b="11024"/>
          <a:stretch/>
        </p:blipFill>
        <p:spPr>
          <a:xfrm>
            <a:off x="1511395" y="3105150"/>
            <a:ext cx="5422805" cy="13691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ABCD27-33C7-D893-3422-698BDDE5B300}"/>
              </a:ext>
            </a:extLst>
          </p:cNvPr>
          <p:cNvSpPr txBox="1"/>
          <p:nvPr/>
        </p:nvSpPr>
        <p:spPr>
          <a:xfrm>
            <a:off x="2133599" y="4476753"/>
            <a:ext cx="4503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 fontAlgn="ctr">
              <a:lnSpc>
                <a:spcPct val="120000"/>
              </a:lnSpc>
              <a:defRPr sz="3000" b="0"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pPr algn="ctr"/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▲ 무게가 같은 물체의 수평 잡기</a:t>
            </a:r>
            <a:endParaRPr lang="en-US" altLang="ko-KR" sz="2000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모서리가 둥근 직사각형 38">
            <a:extLst>
              <a:ext uri="{FF2B5EF4-FFF2-40B4-BE49-F238E27FC236}">
                <a16:creationId xmlns:a16="http://schemas.microsoft.com/office/drawing/2014/main" id="{EC33BDED-4EFB-D20A-4798-61FFC62F317E}"/>
              </a:ext>
            </a:extLst>
          </p:cNvPr>
          <p:cNvSpPr/>
          <p:nvPr/>
        </p:nvSpPr>
        <p:spPr>
          <a:xfrm>
            <a:off x="1524000" y="3105150"/>
            <a:ext cx="5486400" cy="13716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992E997F-D8B6-21EC-ADE5-D868B8BF8F0B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2024A2-51A2-98B9-9F02-C1DA720E2816}"/>
              </a:ext>
            </a:extLst>
          </p:cNvPr>
          <p:cNvSpPr txBox="1"/>
          <p:nvPr/>
        </p:nvSpPr>
        <p:spPr>
          <a:xfrm>
            <a:off x="276306" y="819150"/>
            <a:ext cx="6048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수평잡기의 원리 알아보기</a:t>
            </a:r>
          </a:p>
        </p:txBody>
      </p:sp>
    </p:spTree>
    <p:extLst>
      <p:ext uri="{BB962C8B-B14F-4D97-AF65-F5344CB8AC3E}">
        <p14:creationId xmlns:p14="http://schemas.microsoft.com/office/powerpoint/2010/main" val="877041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6106</TotalTime>
  <Words>1108</Words>
  <Application>Microsoft Office PowerPoint</Application>
  <PresentationFormat>화면 슬라이드 쇼(16:9)</PresentationFormat>
  <Paragraphs>184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7" baseType="lpstr">
      <vt:lpstr>나눔바른고딕</vt:lpstr>
      <vt:lpstr>Arial</vt:lpstr>
      <vt:lpstr>Calibri</vt:lpstr>
      <vt:lpstr>나눔고딕 ExtraBold</vt:lpstr>
      <vt:lpstr>Wingdings</vt:lpstr>
      <vt:lpstr>맑은 고딕</vt:lpstr>
      <vt:lpstr>나눔고딕 Bold</vt:lpstr>
      <vt:lpstr>Calibri Light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585</cp:revision>
  <dcterms:created xsi:type="dcterms:W3CDTF">2016-05-18T11:08:35Z</dcterms:created>
  <dcterms:modified xsi:type="dcterms:W3CDTF">2023-05-18T06:28:25Z</dcterms:modified>
</cp:coreProperties>
</file>